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8.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48"/>
  </p:notesMasterIdLst>
  <p:sldIdLst>
    <p:sldId id="311" r:id="rId2"/>
    <p:sldId id="301" r:id="rId3"/>
    <p:sldId id="260" r:id="rId4"/>
    <p:sldId id="261" r:id="rId5"/>
    <p:sldId id="265" r:id="rId6"/>
    <p:sldId id="303" r:id="rId7"/>
    <p:sldId id="319" r:id="rId8"/>
    <p:sldId id="317" r:id="rId9"/>
    <p:sldId id="300" r:id="rId10"/>
    <p:sldId id="266" r:id="rId11"/>
    <p:sldId id="287" r:id="rId12"/>
    <p:sldId id="268" r:id="rId13"/>
    <p:sldId id="269" r:id="rId14"/>
    <p:sldId id="270" r:id="rId15"/>
    <p:sldId id="262" r:id="rId16"/>
    <p:sldId id="290" r:id="rId17"/>
    <p:sldId id="271" r:id="rId18"/>
    <p:sldId id="272" r:id="rId19"/>
    <p:sldId id="273" r:id="rId20"/>
    <p:sldId id="274" r:id="rId21"/>
    <p:sldId id="288" r:id="rId22"/>
    <p:sldId id="275" r:id="rId23"/>
    <p:sldId id="297" r:id="rId24"/>
    <p:sldId id="312" r:id="rId25"/>
    <p:sldId id="313" r:id="rId26"/>
    <p:sldId id="305" r:id="rId27"/>
    <p:sldId id="481" r:id="rId28"/>
    <p:sldId id="306" r:id="rId29"/>
    <p:sldId id="307" r:id="rId30"/>
    <p:sldId id="308" r:id="rId31"/>
    <p:sldId id="315" r:id="rId32"/>
    <p:sldId id="310" r:id="rId33"/>
    <p:sldId id="309" r:id="rId34"/>
    <p:sldId id="278" r:id="rId35"/>
    <p:sldId id="279" r:id="rId36"/>
    <p:sldId id="280" r:id="rId37"/>
    <p:sldId id="314" r:id="rId38"/>
    <p:sldId id="292" r:id="rId39"/>
    <p:sldId id="281" r:id="rId40"/>
    <p:sldId id="282" r:id="rId41"/>
    <p:sldId id="283" r:id="rId42"/>
    <p:sldId id="296" r:id="rId43"/>
    <p:sldId id="293" r:id="rId44"/>
    <p:sldId id="294" r:id="rId45"/>
    <p:sldId id="482" r:id="rId46"/>
    <p:sldId id="28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45" autoAdjust="0"/>
    <p:restoredTop sz="90705" autoAdjust="0"/>
  </p:normalViewPr>
  <p:slideViewPr>
    <p:cSldViewPr snapToGrid="0">
      <p:cViewPr varScale="1">
        <p:scale>
          <a:sx n="125" d="100"/>
          <a:sy n="125" d="100"/>
        </p:scale>
        <p:origin x="160" y="456"/>
      </p:cViewPr>
      <p:guideLst/>
    </p:cSldViewPr>
  </p:slideViewPr>
  <p:outlineViewPr>
    <p:cViewPr>
      <p:scale>
        <a:sx n="33" d="100"/>
        <a:sy n="33" d="100"/>
      </p:scale>
      <p:origin x="0" y="-963"/>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customXml" Target="../customXml/item4.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92CED5-33B2-492C-89E6-DC28D8E68A55}"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6E8AA4BB-EA86-41D4-82BD-6FE0C1FB05FE}">
      <dgm:prSet phldrT="[Text]" custT="1"/>
      <dgm:spPr/>
      <dgm:t>
        <a:bodyPr/>
        <a:lstStyle/>
        <a:p>
          <a:r>
            <a:rPr lang="en-US" sz="2400" b="1" dirty="0">
              <a:solidFill>
                <a:schemeClr val="bg2">
                  <a:lumMod val="10000"/>
                </a:schemeClr>
              </a:solidFill>
            </a:rPr>
            <a:t>Archive</a:t>
          </a:r>
        </a:p>
        <a:p>
          <a:r>
            <a:rPr lang="en-US" sz="2400" dirty="0">
              <a:solidFill>
                <a:schemeClr val="bg2">
                  <a:lumMod val="10000"/>
                </a:schemeClr>
              </a:solidFill>
            </a:rPr>
            <a:t>Research</a:t>
          </a:r>
        </a:p>
        <a:p>
          <a:r>
            <a:rPr lang="en-US" sz="2400" dirty="0">
              <a:solidFill>
                <a:schemeClr val="bg2">
                  <a:lumMod val="10000"/>
                </a:schemeClr>
              </a:solidFill>
            </a:rPr>
            <a:t>Historic Preservation</a:t>
          </a:r>
        </a:p>
        <a:p>
          <a:endParaRPr lang="en-US" sz="1800" dirty="0">
            <a:solidFill>
              <a:schemeClr val="bg2">
                <a:lumMod val="10000"/>
              </a:schemeClr>
            </a:solidFill>
          </a:endParaRPr>
        </a:p>
      </dgm:t>
    </dgm:pt>
    <dgm:pt modelId="{F8FF7392-CDF6-4AF4-89AB-1473B5F41E10}" type="parTrans" cxnId="{6B19F3BF-9743-4D93-88CA-3D16A253B8FD}">
      <dgm:prSet/>
      <dgm:spPr/>
      <dgm:t>
        <a:bodyPr/>
        <a:lstStyle/>
        <a:p>
          <a:endParaRPr lang="en-US"/>
        </a:p>
      </dgm:t>
    </dgm:pt>
    <dgm:pt modelId="{EC0ED3C5-1520-4F27-91C4-B76D8FDD3186}" type="sibTrans" cxnId="{6B19F3BF-9743-4D93-88CA-3D16A253B8FD}">
      <dgm:prSet/>
      <dgm:spPr/>
      <dgm:t>
        <a:bodyPr/>
        <a:lstStyle/>
        <a:p>
          <a:endParaRPr lang="en-US"/>
        </a:p>
      </dgm:t>
    </dgm:pt>
    <dgm:pt modelId="{31B15387-2351-48B2-A73F-FED678DCD1CC}">
      <dgm:prSet phldrT="[Text]" custT="1"/>
      <dgm:spPr/>
      <dgm:t>
        <a:bodyPr/>
        <a:lstStyle/>
        <a:p>
          <a:r>
            <a:rPr lang="en-US" sz="2400" b="1" dirty="0">
              <a:solidFill>
                <a:schemeClr val="tx2"/>
              </a:solidFill>
            </a:rPr>
            <a:t>Records</a:t>
          </a:r>
          <a:r>
            <a:rPr lang="en-US" sz="2400" dirty="0">
              <a:solidFill>
                <a:schemeClr val="tx2"/>
              </a:solidFill>
            </a:rPr>
            <a:t> </a:t>
          </a:r>
          <a:r>
            <a:rPr lang="en-US" sz="2400" b="1" dirty="0">
              <a:solidFill>
                <a:schemeClr val="tx2"/>
              </a:solidFill>
            </a:rPr>
            <a:t>Center</a:t>
          </a:r>
        </a:p>
        <a:p>
          <a:r>
            <a:rPr lang="en-US" sz="2400" dirty="0">
              <a:solidFill>
                <a:schemeClr val="bg2">
                  <a:lumMod val="10000"/>
                </a:schemeClr>
              </a:solidFill>
            </a:rPr>
            <a:t>Storage</a:t>
          </a:r>
        </a:p>
        <a:p>
          <a:r>
            <a:rPr lang="en-US" sz="2400" dirty="0">
              <a:solidFill>
                <a:schemeClr val="bg2">
                  <a:lumMod val="10000"/>
                </a:schemeClr>
              </a:solidFill>
            </a:rPr>
            <a:t>Disposition</a:t>
          </a:r>
          <a:r>
            <a:rPr lang="en-US" sz="2400" dirty="0"/>
            <a:t> </a:t>
          </a:r>
        </a:p>
      </dgm:t>
    </dgm:pt>
    <dgm:pt modelId="{85F44DAA-25A3-4B6D-8155-7F3E7E67076D}" type="parTrans" cxnId="{AD2FBF20-6C15-40A2-91F4-CB1A9EDEF45C}">
      <dgm:prSet/>
      <dgm:spPr/>
      <dgm:t>
        <a:bodyPr/>
        <a:lstStyle/>
        <a:p>
          <a:endParaRPr lang="en-US"/>
        </a:p>
      </dgm:t>
    </dgm:pt>
    <dgm:pt modelId="{0BDD166A-7762-403F-8496-51C59F50A8DA}" type="sibTrans" cxnId="{AD2FBF20-6C15-40A2-91F4-CB1A9EDEF45C}">
      <dgm:prSet/>
      <dgm:spPr/>
      <dgm:t>
        <a:bodyPr/>
        <a:lstStyle/>
        <a:p>
          <a:endParaRPr lang="en-US"/>
        </a:p>
      </dgm:t>
    </dgm:pt>
    <dgm:pt modelId="{469DCB46-1E26-460D-B832-7A72C3FA309E}">
      <dgm:prSet phldrT="[Text]" custT="1"/>
      <dgm:spPr/>
      <dgm:t>
        <a:bodyPr/>
        <a:lstStyle/>
        <a:p>
          <a:r>
            <a:rPr lang="en-US" sz="2400" b="1" dirty="0">
              <a:solidFill>
                <a:schemeClr val="bg2">
                  <a:lumMod val="10000"/>
                </a:schemeClr>
              </a:solidFill>
            </a:rPr>
            <a:t>Active Records</a:t>
          </a:r>
        </a:p>
        <a:p>
          <a:r>
            <a:rPr lang="en-US" sz="2400" dirty="0">
              <a:solidFill>
                <a:schemeClr val="tx2"/>
              </a:solidFill>
            </a:rPr>
            <a:t>Creation</a:t>
          </a:r>
        </a:p>
        <a:p>
          <a:r>
            <a:rPr lang="en-US" sz="2400" dirty="0">
              <a:solidFill>
                <a:schemeClr val="tx2"/>
              </a:solidFill>
            </a:rPr>
            <a:t>Distribution</a:t>
          </a:r>
        </a:p>
      </dgm:t>
    </dgm:pt>
    <dgm:pt modelId="{81528A55-4A03-4699-A737-3F98605BFF43}" type="parTrans" cxnId="{6FEEAF56-ACF4-4BE1-A2E4-6C161D510410}">
      <dgm:prSet/>
      <dgm:spPr/>
      <dgm:t>
        <a:bodyPr/>
        <a:lstStyle/>
        <a:p>
          <a:endParaRPr lang="en-US"/>
        </a:p>
      </dgm:t>
    </dgm:pt>
    <dgm:pt modelId="{DE649B6F-E619-4F64-9702-517369247FAB}" type="sibTrans" cxnId="{6FEEAF56-ACF4-4BE1-A2E4-6C161D510410}">
      <dgm:prSet/>
      <dgm:spPr/>
      <dgm:t>
        <a:bodyPr/>
        <a:lstStyle/>
        <a:p>
          <a:endParaRPr lang="en-US"/>
        </a:p>
      </dgm:t>
    </dgm:pt>
    <dgm:pt modelId="{546DEC55-45EE-4513-8F22-0C979627E51C}" type="pres">
      <dgm:prSet presAssocID="{1292CED5-33B2-492C-89E6-DC28D8E68A55}" presName="Name0" presStyleCnt="0">
        <dgm:presLayoutVars>
          <dgm:chMax val="7"/>
          <dgm:dir/>
          <dgm:resizeHandles val="exact"/>
        </dgm:presLayoutVars>
      </dgm:prSet>
      <dgm:spPr/>
    </dgm:pt>
    <dgm:pt modelId="{D6A1042A-3911-4DD9-BD3F-DB8A406CC828}" type="pres">
      <dgm:prSet presAssocID="{1292CED5-33B2-492C-89E6-DC28D8E68A55}" presName="ellipse1" presStyleLbl="vennNode1" presStyleIdx="0" presStyleCnt="3" custScaleX="121475" custScaleY="114270" custLinFactNeighborX="-68521" custLinFactNeighborY="61603">
        <dgm:presLayoutVars>
          <dgm:bulletEnabled val="1"/>
        </dgm:presLayoutVars>
      </dgm:prSet>
      <dgm:spPr/>
    </dgm:pt>
    <dgm:pt modelId="{74123B40-BE52-4B7F-9D82-30BE9B8FE37B}" type="pres">
      <dgm:prSet presAssocID="{1292CED5-33B2-492C-89E6-DC28D8E68A55}" presName="ellipse2" presStyleLbl="vennNode1" presStyleIdx="1" presStyleCnt="3" custScaleX="120792" custScaleY="116127" custLinFactNeighborX="78485" custLinFactNeighborY="-5505">
        <dgm:presLayoutVars>
          <dgm:bulletEnabled val="1"/>
        </dgm:presLayoutVars>
      </dgm:prSet>
      <dgm:spPr/>
    </dgm:pt>
    <dgm:pt modelId="{DD77B21A-A240-4E45-943B-3C8F2B995BFE}" type="pres">
      <dgm:prSet presAssocID="{1292CED5-33B2-492C-89E6-DC28D8E68A55}" presName="ellipse3" presStyleLbl="vennNode1" presStyleIdx="2" presStyleCnt="3" custScaleX="113234" custScaleY="116269" custLinFactNeighborX="-53501" custLinFactNeighborY="282">
        <dgm:presLayoutVars>
          <dgm:bulletEnabled val="1"/>
        </dgm:presLayoutVars>
      </dgm:prSet>
      <dgm:spPr/>
    </dgm:pt>
  </dgm:ptLst>
  <dgm:cxnLst>
    <dgm:cxn modelId="{87FF2E0A-6919-4FF4-9D5C-2A0F09754BD1}" type="presOf" srcId="{1292CED5-33B2-492C-89E6-DC28D8E68A55}" destId="{546DEC55-45EE-4513-8F22-0C979627E51C}" srcOrd="0" destOrd="0" presId="urn:microsoft.com/office/officeart/2005/8/layout/rings+Icon"/>
    <dgm:cxn modelId="{AD2FBF20-6C15-40A2-91F4-CB1A9EDEF45C}" srcId="{1292CED5-33B2-492C-89E6-DC28D8E68A55}" destId="{31B15387-2351-48B2-A73F-FED678DCD1CC}" srcOrd="1" destOrd="0" parTransId="{85F44DAA-25A3-4B6D-8155-7F3E7E67076D}" sibTransId="{0BDD166A-7762-403F-8496-51C59F50A8DA}"/>
    <dgm:cxn modelId="{CEC4E245-20B6-49A8-9578-8D8F69BFC98A}" type="presOf" srcId="{469DCB46-1E26-460D-B832-7A72C3FA309E}" destId="{DD77B21A-A240-4E45-943B-3C8F2B995BFE}" srcOrd="0" destOrd="0" presId="urn:microsoft.com/office/officeart/2005/8/layout/rings+Icon"/>
    <dgm:cxn modelId="{6FEEAF56-ACF4-4BE1-A2E4-6C161D510410}" srcId="{1292CED5-33B2-492C-89E6-DC28D8E68A55}" destId="{469DCB46-1E26-460D-B832-7A72C3FA309E}" srcOrd="2" destOrd="0" parTransId="{81528A55-4A03-4699-A737-3F98605BFF43}" sibTransId="{DE649B6F-E619-4F64-9702-517369247FAB}"/>
    <dgm:cxn modelId="{F58F406F-793F-4614-BC6C-3E770E5A7BD4}" type="presOf" srcId="{31B15387-2351-48B2-A73F-FED678DCD1CC}" destId="{74123B40-BE52-4B7F-9D82-30BE9B8FE37B}" srcOrd="0" destOrd="0" presId="urn:microsoft.com/office/officeart/2005/8/layout/rings+Icon"/>
    <dgm:cxn modelId="{C38DE1B9-925A-442E-81D2-32C891703C01}" type="presOf" srcId="{6E8AA4BB-EA86-41D4-82BD-6FE0C1FB05FE}" destId="{D6A1042A-3911-4DD9-BD3F-DB8A406CC828}" srcOrd="0" destOrd="0" presId="urn:microsoft.com/office/officeart/2005/8/layout/rings+Icon"/>
    <dgm:cxn modelId="{6B19F3BF-9743-4D93-88CA-3D16A253B8FD}" srcId="{1292CED5-33B2-492C-89E6-DC28D8E68A55}" destId="{6E8AA4BB-EA86-41D4-82BD-6FE0C1FB05FE}" srcOrd="0" destOrd="0" parTransId="{F8FF7392-CDF6-4AF4-89AB-1473B5F41E10}" sibTransId="{EC0ED3C5-1520-4F27-91C4-B76D8FDD3186}"/>
    <dgm:cxn modelId="{5AEC21EA-702C-41D7-9EF2-D5FF03DF40C3}" type="presParOf" srcId="{546DEC55-45EE-4513-8F22-0C979627E51C}" destId="{D6A1042A-3911-4DD9-BD3F-DB8A406CC828}" srcOrd="0" destOrd="0" presId="urn:microsoft.com/office/officeart/2005/8/layout/rings+Icon"/>
    <dgm:cxn modelId="{CF1CC930-CBC8-42EB-9814-469CED115CBE}" type="presParOf" srcId="{546DEC55-45EE-4513-8F22-0C979627E51C}" destId="{74123B40-BE52-4B7F-9D82-30BE9B8FE37B}" srcOrd="1" destOrd="0" presId="urn:microsoft.com/office/officeart/2005/8/layout/rings+Icon"/>
    <dgm:cxn modelId="{C26B10AC-0192-4234-B194-E2C4A9150FAD}" type="presParOf" srcId="{546DEC55-45EE-4513-8F22-0C979627E51C}" destId="{DD77B21A-A240-4E45-943B-3C8F2B995BFE}"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1042A-3911-4DD9-BD3F-DB8A406CC828}">
      <dsp:nvSpPr>
        <dsp:cNvPr id="0" name=""/>
        <dsp:cNvSpPr/>
      </dsp:nvSpPr>
      <dsp:spPr>
        <a:xfrm>
          <a:off x="0" y="1350497"/>
          <a:ext cx="3129342" cy="2943690"/>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2">
                  <a:lumMod val="10000"/>
                </a:schemeClr>
              </a:solidFill>
            </a:rPr>
            <a:t>Archive</a:t>
          </a:r>
        </a:p>
        <a:p>
          <a:pPr marL="0" lvl="0" indent="0" algn="ctr" defTabSz="1066800">
            <a:lnSpc>
              <a:spcPct val="90000"/>
            </a:lnSpc>
            <a:spcBef>
              <a:spcPct val="0"/>
            </a:spcBef>
            <a:spcAft>
              <a:spcPct val="35000"/>
            </a:spcAft>
            <a:buNone/>
          </a:pPr>
          <a:r>
            <a:rPr lang="en-US" sz="2400" kern="1200" dirty="0">
              <a:solidFill>
                <a:schemeClr val="bg2">
                  <a:lumMod val="10000"/>
                </a:schemeClr>
              </a:solidFill>
            </a:rPr>
            <a:t>Research</a:t>
          </a:r>
        </a:p>
        <a:p>
          <a:pPr marL="0" lvl="0" indent="0" algn="ctr" defTabSz="1066800">
            <a:lnSpc>
              <a:spcPct val="90000"/>
            </a:lnSpc>
            <a:spcBef>
              <a:spcPct val="0"/>
            </a:spcBef>
            <a:spcAft>
              <a:spcPct val="35000"/>
            </a:spcAft>
            <a:buNone/>
          </a:pPr>
          <a:r>
            <a:rPr lang="en-US" sz="2400" kern="1200" dirty="0">
              <a:solidFill>
                <a:schemeClr val="bg2">
                  <a:lumMod val="10000"/>
                </a:schemeClr>
              </a:solidFill>
            </a:rPr>
            <a:t>Historic Preservation</a:t>
          </a:r>
        </a:p>
        <a:p>
          <a:pPr marL="0" lvl="0" indent="0" algn="ctr" defTabSz="1066800">
            <a:lnSpc>
              <a:spcPct val="90000"/>
            </a:lnSpc>
            <a:spcBef>
              <a:spcPct val="0"/>
            </a:spcBef>
            <a:spcAft>
              <a:spcPct val="35000"/>
            </a:spcAft>
            <a:buNone/>
          </a:pPr>
          <a:endParaRPr lang="en-US" sz="1800" kern="1200" dirty="0">
            <a:solidFill>
              <a:schemeClr val="bg2">
                <a:lumMod val="10000"/>
              </a:schemeClr>
            </a:solidFill>
          </a:endParaRPr>
        </a:p>
      </dsp:txBody>
      <dsp:txXfrm>
        <a:off x="458282" y="1781590"/>
        <a:ext cx="2212778" cy="2081504"/>
      </dsp:txXfrm>
    </dsp:sp>
    <dsp:sp modelId="{74123B40-BE52-4B7F-9D82-30BE9B8FE37B}">
      <dsp:nvSpPr>
        <dsp:cNvPr id="0" name=""/>
        <dsp:cNvSpPr/>
      </dsp:nvSpPr>
      <dsp:spPr>
        <a:xfrm>
          <a:off x="4177452" y="1369483"/>
          <a:ext cx="3111747" cy="299152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solidFill>
            </a:rPr>
            <a:t>Records</a:t>
          </a:r>
          <a:r>
            <a:rPr lang="en-US" sz="2400" kern="1200" dirty="0">
              <a:solidFill>
                <a:schemeClr val="tx2"/>
              </a:solidFill>
            </a:rPr>
            <a:t> </a:t>
          </a:r>
          <a:r>
            <a:rPr lang="en-US" sz="2400" b="1" kern="1200" dirty="0">
              <a:solidFill>
                <a:schemeClr val="tx2"/>
              </a:solidFill>
            </a:rPr>
            <a:t>Center</a:t>
          </a:r>
        </a:p>
        <a:p>
          <a:pPr marL="0" lvl="0" indent="0" algn="ctr" defTabSz="1066800">
            <a:lnSpc>
              <a:spcPct val="90000"/>
            </a:lnSpc>
            <a:spcBef>
              <a:spcPct val="0"/>
            </a:spcBef>
            <a:spcAft>
              <a:spcPct val="35000"/>
            </a:spcAft>
            <a:buNone/>
          </a:pPr>
          <a:r>
            <a:rPr lang="en-US" sz="2400" kern="1200" dirty="0">
              <a:solidFill>
                <a:schemeClr val="bg2">
                  <a:lumMod val="10000"/>
                </a:schemeClr>
              </a:solidFill>
            </a:rPr>
            <a:t>Storage</a:t>
          </a:r>
        </a:p>
        <a:p>
          <a:pPr marL="0" lvl="0" indent="0" algn="ctr" defTabSz="1066800">
            <a:lnSpc>
              <a:spcPct val="90000"/>
            </a:lnSpc>
            <a:spcBef>
              <a:spcPct val="0"/>
            </a:spcBef>
            <a:spcAft>
              <a:spcPct val="35000"/>
            </a:spcAft>
            <a:buNone/>
          </a:pPr>
          <a:r>
            <a:rPr lang="en-US" sz="2400" kern="1200" dirty="0">
              <a:solidFill>
                <a:schemeClr val="bg2">
                  <a:lumMod val="10000"/>
                </a:schemeClr>
              </a:solidFill>
            </a:rPr>
            <a:t>Disposition</a:t>
          </a:r>
          <a:r>
            <a:rPr lang="en-US" sz="2400" kern="1200" dirty="0"/>
            <a:t> </a:t>
          </a:r>
        </a:p>
      </dsp:txBody>
      <dsp:txXfrm>
        <a:off x="4633157" y="1807582"/>
        <a:ext cx="2200337" cy="2115330"/>
      </dsp:txXfrm>
    </dsp:sp>
    <dsp:sp modelId="{DD77B21A-A240-4E45-943B-3C8F2B995BFE}">
      <dsp:nvSpPr>
        <dsp:cNvPr id="0" name=""/>
        <dsp:cNvSpPr/>
      </dsp:nvSpPr>
      <dsp:spPr>
        <a:xfrm>
          <a:off x="2199070" y="-201372"/>
          <a:ext cx="2917044" cy="299518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2">
                  <a:lumMod val="10000"/>
                </a:schemeClr>
              </a:solidFill>
            </a:rPr>
            <a:t>Active Records</a:t>
          </a:r>
        </a:p>
        <a:p>
          <a:pPr marL="0" lvl="0" indent="0" algn="ctr" defTabSz="1066800">
            <a:lnSpc>
              <a:spcPct val="90000"/>
            </a:lnSpc>
            <a:spcBef>
              <a:spcPct val="0"/>
            </a:spcBef>
            <a:spcAft>
              <a:spcPct val="35000"/>
            </a:spcAft>
            <a:buNone/>
          </a:pPr>
          <a:r>
            <a:rPr lang="en-US" sz="2400" kern="1200" dirty="0">
              <a:solidFill>
                <a:schemeClr val="tx2"/>
              </a:solidFill>
            </a:rPr>
            <a:t>Creation</a:t>
          </a:r>
        </a:p>
        <a:p>
          <a:pPr marL="0" lvl="0" indent="0" algn="ctr" defTabSz="1066800">
            <a:lnSpc>
              <a:spcPct val="90000"/>
            </a:lnSpc>
            <a:spcBef>
              <a:spcPct val="0"/>
            </a:spcBef>
            <a:spcAft>
              <a:spcPct val="35000"/>
            </a:spcAft>
            <a:buNone/>
          </a:pPr>
          <a:r>
            <a:rPr lang="en-US" sz="2400" kern="1200" dirty="0">
              <a:solidFill>
                <a:schemeClr val="tx2"/>
              </a:solidFill>
            </a:rPr>
            <a:t>Distribution</a:t>
          </a:r>
        </a:p>
      </dsp:txBody>
      <dsp:txXfrm>
        <a:off x="2626261" y="237263"/>
        <a:ext cx="2062662" cy="2117916"/>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2AB7FF-813F-44BC-A0DF-7F0691E6CC42}" type="datetimeFigureOut">
              <a:rPr lang="en-US" smtClean="0"/>
              <a:t>5/22/19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41ABE-5BFF-42DB-87F6-78AE4D3AB4F6}" type="slidenum">
              <a:rPr lang="en-US" smtClean="0"/>
              <a:t>‹#›</a:t>
            </a:fld>
            <a:endParaRPr lang="en-US"/>
          </a:p>
        </p:txBody>
      </p:sp>
    </p:spTree>
    <p:extLst>
      <p:ext uri="{BB962C8B-B14F-4D97-AF65-F5344CB8AC3E}">
        <p14:creationId xmlns:p14="http://schemas.microsoft.com/office/powerpoint/2010/main" val="406997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41ABE-5BFF-42DB-87F6-78AE4D3AB4F6}" type="slidenum">
              <a:rPr lang="en-US" smtClean="0"/>
              <a:t>1</a:t>
            </a:fld>
            <a:endParaRPr lang="en-US"/>
          </a:p>
        </p:txBody>
      </p:sp>
    </p:spTree>
    <p:extLst>
      <p:ext uri="{BB962C8B-B14F-4D97-AF65-F5344CB8AC3E}">
        <p14:creationId xmlns:p14="http://schemas.microsoft.com/office/powerpoint/2010/main" val="279904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41ABE-5BFF-42DB-87F6-78AE4D3AB4F6}" type="slidenum">
              <a:rPr lang="en-US" smtClean="0"/>
              <a:t>3</a:t>
            </a:fld>
            <a:endParaRPr lang="en-US"/>
          </a:p>
        </p:txBody>
      </p:sp>
    </p:spTree>
    <p:extLst>
      <p:ext uri="{BB962C8B-B14F-4D97-AF65-F5344CB8AC3E}">
        <p14:creationId xmlns:p14="http://schemas.microsoft.com/office/powerpoint/2010/main" val="706304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41ABE-5BFF-42DB-87F6-78AE4D3AB4F6}" type="slidenum">
              <a:rPr lang="en-US" smtClean="0"/>
              <a:t>11</a:t>
            </a:fld>
            <a:endParaRPr lang="en-US"/>
          </a:p>
        </p:txBody>
      </p:sp>
    </p:spTree>
    <p:extLst>
      <p:ext uri="{BB962C8B-B14F-4D97-AF65-F5344CB8AC3E}">
        <p14:creationId xmlns:p14="http://schemas.microsoft.com/office/powerpoint/2010/main" val="388591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41ABE-5BFF-42DB-87F6-78AE4D3AB4F6}" type="slidenum">
              <a:rPr lang="en-US" smtClean="0"/>
              <a:t>15</a:t>
            </a:fld>
            <a:endParaRPr lang="en-US"/>
          </a:p>
        </p:txBody>
      </p:sp>
    </p:spTree>
    <p:extLst>
      <p:ext uri="{BB962C8B-B14F-4D97-AF65-F5344CB8AC3E}">
        <p14:creationId xmlns:p14="http://schemas.microsoft.com/office/powerpoint/2010/main" val="2793510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41ABE-5BFF-42DB-87F6-78AE4D3AB4F6}" type="slidenum">
              <a:rPr lang="en-US" smtClean="0"/>
              <a:t>19</a:t>
            </a:fld>
            <a:endParaRPr lang="en-US"/>
          </a:p>
        </p:txBody>
      </p:sp>
    </p:spTree>
    <p:extLst>
      <p:ext uri="{BB962C8B-B14F-4D97-AF65-F5344CB8AC3E}">
        <p14:creationId xmlns:p14="http://schemas.microsoft.com/office/powerpoint/2010/main" val="355490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399471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09A13F-B1D5-4BB7-A9FC-F2EBC10CB3FA}"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1043149906"/>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2EF09C68-ED44-9747-9427-486AEC3E1E90}" type="datetimeFigureOut">
              <a:rPr lang="en-US" smtClean="0">
                <a:solidFill>
                  <a:prstClr val="black">
                    <a:tint val="75000"/>
                  </a:prstClr>
                </a:solidFill>
              </a:rPr>
              <a:pPr defTabSz="457200"/>
              <a:t>5/22/19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99E1DC09-5493-CB4B-8FBE-DBBB8D7ACEC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026007834"/>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2EF09C68-ED44-9747-9427-486AEC3E1E90}" type="datetimeFigureOut">
              <a:rPr lang="en-US" smtClean="0">
                <a:solidFill>
                  <a:prstClr val="black">
                    <a:tint val="75000"/>
                  </a:prstClr>
                </a:solidFill>
              </a:rPr>
              <a:pPr defTabSz="457200"/>
              <a:t>5/22/19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99E1DC09-5493-CB4B-8FBE-DBBB8D7ACEC2}" type="slidenum">
              <a:rPr lang="en-US" smtClean="0">
                <a:solidFill>
                  <a:prstClr val="black">
                    <a:tint val="75000"/>
                  </a:prstClr>
                </a:solidFill>
              </a:rPr>
              <a:pPr defTabSz="457200"/>
              <a:t>‹#›</a:t>
            </a:fld>
            <a:endParaRPr lang="en-US">
              <a:solidFill>
                <a:prstClr val="black">
                  <a:tint val="75000"/>
                </a:prstClr>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72598263"/>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2EF09C68-ED44-9747-9427-486AEC3E1E90}" type="datetimeFigureOut">
              <a:rPr lang="en-US" smtClean="0">
                <a:solidFill>
                  <a:prstClr val="black">
                    <a:tint val="75000"/>
                  </a:prstClr>
                </a:solidFill>
              </a:rPr>
              <a:pPr defTabSz="457200"/>
              <a:t>5/22/19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99E1DC09-5493-CB4B-8FBE-DBBB8D7ACEC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025130518"/>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2EF09C68-ED44-9747-9427-486AEC3E1E90}" type="datetimeFigureOut">
              <a:rPr lang="en-US" smtClean="0">
                <a:solidFill>
                  <a:prstClr val="black">
                    <a:tint val="75000"/>
                  </a:prstClr>
                </a:solidFill>
              </a:rPr>
              <a:pPr defTabSz="457200"/>
              <a:t>5/22/19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99E1DC09-5493-CB4B-8FBE-DBBB8D7ACEC2}" type="slidenum">
              <a:rPr lang="en-US" smtClean="0">
                <a:solidFill>
                  <a:prstClr val="black">
                    <a:tint val="75000"/>
                  </a:prstClr>
                </a:solidFill>
              </a:rPr>
              <a:pPr defTabSz="457200"/>
              <a:t>‹#›</a:t>
            </a:fld>
            <a:endParaRPr lang="en-US">
              <a:solidFill>
                <a:prstClr val="black">
                  <a:tint val="75000"/>
                </a:prst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4056695"/>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2EF09C68-ED44-9747-9427-486AEC3E1E90}" type="datetimeFigureOut">
              <a:rPr lang="en-US" smtClean="0">
                <a:solidFill>
                  <a:prstClr val="black">
                    <a:tint val="75000"/>
                  </a:prstClr>
                </a:solidFill>
              </a:rPr>
              <a:pPr defTabSz="457200"/>
              <a:t>5/22/19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99E1DC09-5493-CB4B-8FBE-DBBB8D7ACEC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26293873"/>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09A13F-B1D5-4BB7-A9FC-F2EBC10CB3FA}"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2930934015"/>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09A13F-B1D5-4BB7-A9FC-F2EBC10CB3FA}"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28109501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09A13F-B1D5-4BB7-A9FC-F2EBC10CB3FA}"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1798347260"/>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09A13F-B1D5-4BB7-A9FC-F2EBC10CB3FA}"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155460180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09A13F-B1D5-4BB7-A9FC-F2EBC10CB3FA}" type="datetimeFigureOut">
              <a:rPr lang="en-US" smtClean="0"/>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2778632997"/>
      </p:ext>
    </p:extLst>
  </p:cSld>
  <p:clrMapOvr>
    <a:masterClrMapping/>
  </p:clrMapOvr>
  <p:transition spd="slow">
    <p:randomBar dir="vert"/>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09A13F-B1D5-4BB7-A9FC-F2EBC10CB3FA}" type="datetimeFigureOut">
              <a:rPr lang="en-US" smtClean="0"/>
              <a:t>5/22/19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966943396"/>
      </p:ext>
    </p:extLst>
  </p:cSld>
  <p:clrMapOvr>
    <a:masterClrMapping/>
  </p:clrMapOvr>
  <p:transition spd="slow">
    <p:randomBar dir="vert"/>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09A13F-B1D5-4BB7-A9FC-F2EBC10CB3FA}" type="datetimeFigureOut">
              <a:rPr lang="en-US" smtClean="0"/>
              <a:t>5/22/19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2193708193"/>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09A13F-B1D5-4BB7-A9FC-F2EBC10CB3FA}" type="datetimeFigureOut">
              <a:rPr lang="en-US" smtClean="0"/>
              <a:t>5/22/19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1921347234"/>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09A13F-B1D5-4BB7-A9FC-F2EBC10CB3FA}" type="datetimeFigureOut">
              <a:rPr lang="en-US" smtClean="0"/>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2954923085"/>
      </p:ext>
    </p:extLst>
  </p:cSld>
  <p:clrMapOvr>
    <a:masterClrMapping/>
  </p:clrMapOvr>
  <p:transition spd="slow">
    <p:randomBar dir="vert"/>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09A13F-B1D5-4BB7-A9FC-F2EBC10CB3FA}" type="datetimeFigureOut">
              <a:rPr lang="en-US" smtClean="0"/>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902EA-00A4-405B-8312-A3368A9C4D63}" type="slidenum">
              <a:rPr lang="en-US" smtClean="0"/>
              <a:t>‹#›</a:t>
            </a:fld>
            <a:endParaRPr lang="en-US"/>
          </a:p>
        </p:txBody>
      </p:sp>
    </p:spTree>
    <p:extLst>
      <p:ext uri="{BB962C8B-B14F-4D97-AF65-F5344CB8AC3E}">
        <p14:creationId xmlns:p14="http://schemas.microsoft.com/office/powerpoint/2010/main" val="519832379"/>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EF09C68-ED44-9747-9427-486AEC3E1E90}" type="datetimeFigureOut">
              <a:rPr lang="en-US" smtClean="0">
                <a:solidFill>
                  <a:prstClr val="black">
                    <a:tint val="75000"/>
                  </a:prstClr>
                </a:solidFill>
              </a:rPr>
              <a:pPr defTabSz="457200"/>
              <a:t>5/22/19</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99E1DC09-5493-CB4B-8FBE-DBBB8D7ACEC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5809208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Lst>
  <p:transition spd="slow">
    <p:randomBar dir="ver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kliner@gc.adventist.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www.adventiststatistics.org/" TargetMode="External"/><Relationship Id="rId13" Type="http://schemas.openxmlformats.org/officeDocument/2006/relationships/hyperlink" Target="http://www.unesco.org/new/en/communication-and-information/portals-and-platforms/unesco-archives-portal/" TargetMode="External"/><Relationship Id="rId3" Type="http://schemas.openxmlformats.org/officeDocument/2006/relationships/hyperlink" Target="http://www.adventistarchives.org/" TargetMode="External"/><Relationship Id="rId7" Type="http://schemas.openxmlformats.org/officeDocument/2006/relationships/hyperlink" Target="http://www.adventistdirectory.org/" TargetMode="External"/><Relationship Id="rId12" Type="http://schemas.openxmlformats.org/officeDocument/2006/relationships/hyperlink" Target="http://www.naa.gov.au/" TargetMode="External"/><Relationship Id="rId2" Type="http://schemas.openxmlformats.org/officeDocument/2006/relationships/hyperlink" Target="http://www.adventist.org/" TargetMode="External"/><Relationship Id="rId1" Type="http://schemas.openxmlformats.org/officeDocument/2006/relationships/slideLayout" Target="../slideLayouts/slideLayout5.xml"/><Relationship Id="rId6" Type="http://schemas.openxmlformats.org/officeDocument/2006/relationships/hyperlink" Target="http://www.adventistyearbook.org/default.aspx" TargetMode="External"/><Relationship Id="rId11" Type="http://schemas.openxmlformats.org/officeDocument/2006/relationships/hyperlink" Target="http://www.archives.gov/" TargetMode="External"/><Relationship Id="rId5" Type="http://schemas.openxmlformats.org/officeDocument/2006/relationships/hyperlink" Target="https://documents.adventistarchives.org/default.aspx" TargetMode="External"/><Relationship Id="rId10" Type="http://schemas.openxmlformats.org/officeDocument/2006/relationships/hyperlink" Target="http://www.archivists.org/" TargetMode="External"/><Relationship Id="rId4" Type="http://schemas.openxmlformats.org/officeDocument/2006/relationships/hyperlink" Target="http://www.adventistarchives.org/records-center#.U1_ImY0U-T8" TargetMode="External"/><Relationship Id="rId9" Type="http://schemas.openxmlformats.org/officeDocument/2006/relationships/hyperlink" Target="http://www.arma.org/"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clir.org/pubs/reports/pub92/contents.html" TargetMode="External"/><Relationship Id="rId3" Type="http://schemas.openxmlformats.org/officeDocument/2006/relationships/hyperlink" Target="http://www.disasterrecoveryworld.com/" TargetMode="External"/><Relationship Id="rId7" Type="http://schemas.openxmlformats.org/officeDocument/2006/relationships/hyperlink" Target="http://www.clir.org/pubs/reports/pub107/thibodeau.html" TargetMode="External"/><Relationship Id="rId2" Type="http://schemas.openxmlformats.org/officeDocument/2006/relationships/hyperlink" Target="http://www.drj.com/" TargetMode="External"/><Relationship Id="rId1" Type="http://schemas.openxmlformats.org/officeDocument/2006/relationships/slideLayout" Target="../slideLayouts/slideLayout5.xml"/><Relationship Id="rId6" Type="http://schemas.openxmlformats.org/officeDocument/2006/relationships/hyperlink" Target="http://www.interpares.org/book/index.htm" TargetMode="External"/><Relationship Id="rId5" Type="http://schemas.openxmlformats.org/officeDocument/2006/relationships/hyperlink" Target="http://www.disasterplan.com/" TargetMode="External"/><Relationship Id="rId4" Type="http://schemas.openxmlformats.org/officeDocument/2006/relationships/hyperlink" Target="http://www.disaster-recovery-guide.com/" TargetMode="External"/><Relationship Id="rId9" Type="http://schemas.openxmlformats.org/officeDocument/2006/relationships/hyperlink" Target="http://www.dlib.org/dlib/july00/eppard/07eppard.htm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chemeClr val="accent2">
                    <a:lumMod val="50000"/>
                  </a:schemeClr>
                </a:solidFill>
              </a:rPr>
              <a:t>Creating a</a:t>
            </a:r>
            <a:br>
              <a:rPr lang="en-US" sz="4000" dirty="0">
                <a:solidFill>
                  <a:schemeClr val="accent2">
                    <a:lumMod val="50000"/>
                  </a:schemeClr>
                </a:solidFill>
              </a:rPr>
            </a:br>
            <a:r>
              <a:rPr lang="en-US" sz="4000" dirty="0">
                <a:solidFill>
                  <a:schemeClr val="accent2">
                    <a:lumMod val="50000"/>
                  </a:schemeClr>
                </a:solidFill>
              </a:rPr>
              <a:t>Record Retention Schedule </a:t>
            </a:r>
            <a:r>
              <a:rPr lang="en-US" sz="1100" dirty="0">
                <a:solidFill>
                  <a:schemeClr val="accent2">
                    <a:lumMod val="50000"/>
                  </a:schemeClr>
                </a:solidFill>
              </a:rPr>
              <a:t>5/2019</a:t>
            </a:r>
          </a:p>
        </p:txBody>
      </p:sp>
      <p:sp>
        <p:nvSpPr>
          <p:cNvPr id="3" name="Content Placeholder 2"/>
          <p:cNvSpPr>
            <a:spLocks noGrp="1"/>
          </p:cNvSpPr>
          <p:nvPr>
            <p:ph idx="1"/>
          </p:nvPr>
        </p:nvSpPr>
        <p:spPr/>
        <p:txBody>
          <a:bodyPr>
            <a:normAutofit fontScale="92500" lnSpcReduction="20000"/>
          </a:bodyPr>
          <a:lstStyle/>
          <a:p>
            <a:pPr marL="0" indent="0" algn="ctr">
              <a:buNone/>
            </a:pPr>
            <a:r>
              <a:rPr lang="en-US" sz="3100" dirty="0"/>
              <a:t>West-Central Africa Division Training</a:t>
            </a:r>
          </a:p>
          <a:p>
            <a:pPr marL="0" indent="0" algn="ctr">
              <a:buNone/>
            </a:pPr>
            <a:r>
              <a:rPr lang="en-US" sz="2500" dirty="0"/>
              <a:t>May 2019</a:t>
            </a:r>
          </a:p>
          <a:p>
            <a:pPr marL="0" indent="0" algn="ctr">
              <a:buNone/>
            </a:pPr>
            <a:endParaRPr lang="en-US" sz="2500" dirty="0"/>
          </a:p>
          <a:p>
            <a:pPr marL="0" indent="0" algn="ctr">
              <a:buNone/>
            </a:pPr>
            <a:r>
              <a:rPr lang="en-US" sz="2600" dirty="0"/>
              <a:t>Roy Kline, MHA</a:t>
            </a:r>
          </a:p>
          <a:p>
            <a:pPr marL="0" indent="0" algn="ctr">
              <a:buNone/>
            </a:pPr>
            <a:r>
              <a:rPr lang="en-US" sz="2600" dirty="0"/>
              <a:t>Assistant Director</a:t>
            </a:r>
          </a:p>
          <a:p>
            <a:pPr marL="0" indent="0" algn="ctr">
              <a:buNone/>
            </a:pPr>
            <a:r>
              <a:rPr lang="en-US" sz="2600" dirty="0"/>
              <a:t>Office of Archives, Statistics &amp; Research</a:t>
            </a:r>
          </a:p>
          <a:p>
            <a:pPr marL="0" indent="0" algn="ctr">
              <a:buNone/>
            </a:pPr>
            <a:r>
              <a:rPr lang="en-US" sz="2600" dirty="0"/>
              <a:t>General Conference of Seventh-day Adventists	</a:t>
            </a:r>
          </a:p>
          <a:p>
            <a:pPr marL="0" indent="0" algn="ctr">
              <a:buNone/>
            </a:pPr>
            <a:r>
              <a:rPr lang="en-US" sz="2600" dirty="0">
                <a:solidFill>
                  <a:srgbClr val="00B0F0"/>
                </a:solidFill>
                <a:hlinkClick r:id="rId3">
                  <a:extLst>
                    <a:ext uri="{A12FA001-AC4F-418D-AE19-62706E023703}">
                      <ahyp:hlinkClr xmlns:ahyp="http://schemas.microsoft.com/office/drawing/2018/hyperlinkcolor" val="tx"/>
                    </a:ext>
                  </a:extLst>
                </a:hlinkClick>
              </a:rPr>
              <a:t>kliner@gc.adventist.org</a:t>
            </a:r>
            <a:endParaRPr lang="en-US" sz="2600" dirty="0">
              <a:solidFill>
                <a:srgbClr val="00B0F0"/>
              </a:solidFill>
            </a:endParaRPr>
          </a:p>
          <a:p>
            <a:pPr marL="0" indent="0" algn="ctr">
              <a:buNone/>
            </a:pPr>
            <a:r>
              <a:rPr lang="en-US" sz="2600" dirty="0"/>
              <a:t>(1) 301-680-5026</a:t>
            </a:r>
          </a:p>
        </p:txBody>
      </p:sp>
    </p:spTree>
    <p:extLst>
      <p:ext uri="{BB962C8B-B14F-4D97-AF65-F5344CB8AC3E}">
        <p14:creationId xmlns:p14="http://schemas.microsoft.com/office/powerpoint/2010/main" val="183263374"/>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Retention Issues (1 of 5)</a:t>
            </a:r>
          </a:p>
        </p:txBody>
      </p:sp>
      <p:sp>
        <p:nvSpPr>
          <p:cNvPr id="3" name="Content Placeholder 2"/>
          <p:cNvSpPr>
            <a:spLocks noGrp="1"/>
          </p:cNvSpPr>
          <p:nvPr>
            <p:ph idx="1"/>
          </p:nvPr>
        </p:nvSpPr>
        <p:spPr>
          <a:xfrm>
            <a:off x="-292443" y="1433384"/>
            <a:ext cx="10037805" cy="4518454"/>
          </a:xfrm>
        </p:spPr>
        <p:txBody>
          <a:bodyPr>
            <a:noAutofit/>
          </a:bodyPr>
          <a:lstStyle/>
          <a:p>
            <a:pPr lvl="1">
              <a:buFont typeface="Arial" pitchFamily="34" charset="0"/>
              <a:buChar char="•"/>
            </a:pPr>
            <a:r>
              <a:rPr lang="en-US" sz="2800" b="1" dirty="0">
                <a:solidFill>
                  <a:schemeClr val="bg2">
                    <a:lumMod val="10000"/>
                  </a:schemeClr>
                </a:solidFill>
              </a:rPr>
              <a:t>Time:</a:t>
            </a:r>
          </a:p>
          <a:p>
            <a:pPr lvl="2">
              <a:buFont typeface="Arial" pitchFamily="34" charset="0"/>
              <a:buChar char="•"/>
            </a:pPr>
            <a:r>
              <a:rPr lang="en-US" sz="2400" b="1" dirty="0">
                <a:solidFill>
                  <a:schemeClr val="bg2">
                    <a:lumMod val="10000"/>
                  </a:schemeClr>
                </a:solidFill>
              </a:rPr>
              <a:t>Permanent or indefinite</a:t>
            </a:r>
            <a:r>
              <a:rPr lang="en-US" sz="2400" dirty="0">
                <a:solidFill>
                  <a:schemeClr val="bg2">
                    <a:lumMod val="10000"/>
                  </a:schemeClr>
                </a:solidFill>
              </a:rPr>
              <a:t>: If it is already decided that a particular set of records is to be kept indefinitely, the only other consideration for that set of records is how and where to store them. </a:t>
            </a:r>
          </a:p>
          <a:p>
            <a:pPr lvl="2">
              <a:buFont typeface="Arial" pitchFamily="34" charset="0"/>
              <a:buChar char="•"/>
            </a:pPr>
            <a:r>
              <a:rPr lang="en-US" sz="2400" b="1" dirty="0">
                <a:solidFill>
                  <a:schemeClr val="bg2">
                    <a:lumMod val="10000"/>
                  </a:schemeClr>
                </a:solidFill>
              </a:rPr>
              <a:t>Regulations:</a:t>
            </a:r>
            <a:r>
              <a:rPr lang="en-US" sz="2400" dirty="0">
                <a:solidFill>
                  <a:schemeClr val="bg2">
                    <a:lumMod val="10000"/>
                  </a:schemeClr>
                </a:solidFill>
              </a:rPr>
              <a:t> Applicable National, State/Local and even Municipal regulations establish the minimum time period a set of records MUST be kept.</a:t>
            </a:r>
          </a:p>
          <a:p>
            <a:pPr lvl="2">
              <a:buFont typeface="Arial" pitchFamily="34" charset="0"/>
              <a:buChar char="•"/>
            </a:pPr>
            <a:r>
              <a:rPr lang="en-US" sz="2400" b="1" dirty="0">
                <a:solidFill>
                  <a:schemeClr val="bg2">
                    <a:lumMod val="10000"/>
                  </a:schemeClr>
                </a:solidFill>
              </a:rPr>
              <a:t>Business Use: </a:t>
            </a:r>
            <a:r>
              <a:rPr lang="en-US" sz="2400" dirty="0">
                <a:solidFill>
                  <a:schemeClr val="bg2">
                    <a:lumMod val="10000"/>
                  </a:schemeClr>
                </a:solidFill>
              </a:rPr>
              <a:t>The business use that a record supports often determines where and for how long a record is kept. </a:t>
            </a:r>
          </a:p>
        </p:txBody>
      </p:sp>
    </p:spTree>
    <p:extLst>
      <p:ext uri="{BB962C8B-B14F-4D97-AF65-F5344CB8AC3E}">
        <p14:creationId xmlns:p14="http://schemas.microsoft.com/office/powerpoint/2010/main" val="1945064802"/>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829" y="343844"/>
            <a:ext cx="9753600" cy="1612642"/>
          </a:xfrm>
        </p:spPr>
        <p:txBody>
          <a:bodyPr>
            <a:normAutofit/>
          </a:bodyPr>
          <a:lstStyle/>
          <a:p>
            <a:r>
              <a:rPr lang="en-US" dirty="0">
                <a:solidFill>
                  <a:schemeClr val="tx1"/>
                </a:solidFill>
              </a:rPr>
              <a:t>Retention Issues (2 of 5)</a:t>
            </a:r>
          </a:p>
        </p:txBody>
      </p:sp>
      <p:sp>
        <p:nvSpPr>
          <p:cNvPr id="3" name="Content Placeholder 2"/>
          <p:cNvSpPr>
            <a:spLocks noGrp="1"/>
          </p:cNvSpPr>
          <p:nvPr>
            <p:ph idx="1"/>
          </p:nvPr>
        </p:nvSpPr>
        <p:spPr>
          <a:xfrm>
            <a:off x="432486" y="1239795"/>
            <a:ext cx="8966887" cy="5284573"/>
          </a:xfrm>
        </p:spPr>
        <p:txBody>
          <a:bodyPr>
            <a:noAutofit/>
          </a:bodyPr>
          <a:lstStyle/>
          <a:p>
            <a:pPr lvl="1">
              <a:buFont typeface="Arial" pitchFamily="34" charset="0"/>
              <a:buChar char="•"/>
            </a:pPr>
            <a:r>
              <a:rPr lang="en-US" sz="2800" b="1" dirty="0">
                <a:solidFill>
                  <a:schemeClr val="bg2">
                    <a:lumMod val="10000"/>
                  </a:schemeClr>
                </a:solidFill>
              </a:rPr>
              <a:t>Media:</a:t>
            </a:r>
            <a:endParaRPr lang="en-US" sz="2800" dirty="0">
              <a:solidFill>
                <a:schemeClr val="bg2">
                  <a:lumMod val="10000"/>
                </a:schemeClr>
              </a:solidFill>
            </a:endParaRPr>
          </a:p>
          <a:p>
            <a:pPr lvl="2">
              <a:buFont typeface="Arial" pitchFamily="34" charset="0"/>
              <a:buChar char="•"/>
            </a:pPr>
            <a:r>
              <a:rPr lang="en-US" sz="2400" b="1" dirty="0">
                <a:solidFill>
                  <a:schemeClr val="bg2">
                    <a:lumMod val="10000"/>
                  </a:schemeClr>
                </a:solidFill>
              </a:rPr>
              <a:t>Composition: </a:t>
            </a:r>
            <a:r>
              <a:rPr lang="en-US" sz="2400" dirty="0">
                <a:solidFill>
                  <a:schemeClr val="bg2">
                    <a:lumMod val="10000"/>
                  </a:schemeClr>
                </a:solidFill>
              </a:rPr>
              <a:t>The media on which the record is stored or produced is NOT a determining factor in deciding how long a record is to be kept (i.e., electronic correspondence and paper correspondence would have the exact same retention period).</a:t>
            </a:r>
          </a:p>
          <a:p>
            <a:pPr lvl="2">
              <a:buFont typeface="Arial" pitchFamily="34" charset="0"/>
              <a:buChar char="•"/>
            </a:pPr>
            <a:r>
              <a:rPr lang="en-US" sz="2400" b="1" dirty="0">
                <a:solidFill>
                  <a:schemeClr val="bg2">
                    <a:lumMod val="10000"/>
                  </a:schemeClr>
                </a:solidFill>
              </a:rPr>
              <a:t>Legal holds: </a:t>
            </a:r>
            <a:r>
              <a:rPr lang="en-US" sz="2400" dirty="0">
                <a:solidFill>
                  <a:schemeClr val="bg2">
                    <a:lumMod val="10000"/>
                  </a:schemeClr>
                </a:solidFill>
              </a:rPr>
              <a:t>Any records that have been subpoenaed; any records for which there is knowledge of impending litigation; or any records for which there is even reasonable suspicion that there will be litigation must NOT be destroyed.  After the close of litigation records may be re-evaluated for purposes of retention. </a:t>
            </a:r>
          </a:p>
          <a:p>
            <a:endParaRPr lang="en-US" sz="1400" dirty="0"/>
          </a:p>
        </p:txBody>
      </p:sp>
    </p:spTree>
    <p:extLst>
      <p:ext uri="{BB962C8B-B14F-4D97-AF65-F5344CB8AC3E}">
        <p14:creationId xmlns:p14="http://schemas.microsoft.com/office/powerpoint/2010/main" val="1567666335"/>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846668"/>
          </a:xfrm>
        </p:spPr>
        <p:txBody>
          <a:bodyPr/>
          <a:lstStyle/>
          <a:p>
            <a:pPr algn="ctr"/>
            <a:r>
              <a:rPr lang="en-US" dirty="0">
                <a:solidFill>
                  <a:schemeClr val="tx1"/>
                </a:solidFill>
              </a:rPr>
              <a:t>Retention Issues (3 of 5)</a:t>
            </a:r>
          </a:p>
        </p:txBody>
      </p:sp>
      <p:sp>
        <p:nvSpPr>
          <p:cNvPr id="3" name="Content Placeholder 2"/>
          <p:cNvSpPr>
            <a:spLocks noGrp="1"/>
          </p:cNvSpPr>
          <p:nvPr>
            <p:ph idx="1"/>
          </p:nvPr>
        </p:nvSpPr>
        <p:spPr>
          <a:xfrm>
            <a:off x="280192" y="1721707"/>
            <a:ext cx="9028565" cy="4880919"/>
          </a:xfrm>
        </p:spPr>
        <p:txBody>
          <a:bodyPr>
            <a:normAutofit lnSpcReduction="10000"/>
          </a:bodyPr>
          <a:lstStyle/>
          <a:p>
            <a:pPr marL="457200" indent="-457200">
              <a:buFont typeface="Arial" pitchFamily="34" charset="0"/>
              <a:buChar char="•"/>
            </a:pPr>
            <a:r>
              <a:rPr lang="en-US" sz="2800" b="1" dirty="0">
                <a:solidFill>
                  <a:schemeClr val="bg2">
                    <a:lumMod val="10000"/>
                  </a:schemeClr>
                </a:solidFill>
              </a:rPr>
              <a:t>Storage:</a:t>
            </a:r>
            <a:endParaRPr lang="en-US" sz="3500" b="1" dirty="0">
              <a:solidFill>
                <a:schemeClr val="bg2">
                  <a:lumMod val="10000"/>
                </a:schemeClr>
              </a:solidFill>
            </a:endParaRPr>
          </a:p>
          <a:p>
            <a:pPr marL="1257300" lvl="2" indent="-342900">
              <a:buFont typeface="Arial" pitchFamily="34" charset="0"/>
              <a:buChar char="•"/>
            </a:pPr>
            <a:r>
              <a:rPr lang="en-US" sz="2400" b="1" dirty="0">
                <a:solidFill>
                  <a:schemeClr val="bg2">
                    <a:lumMod val="10000"/>
                  </a:schemeClr>
                </a:solidFill>
              </a:rPr>
              <a:t>Frequency of retrieval: </a:t>
            </a:r>
            <a:r>
              <a:rPr lang="en-US" sz="2400" dirty="0">
                <a:solidFill>
                  <a:schemeClr val="bg2">
                    <a:lumMod val="10000"/>
                  </a:schemeClr>
                </a:solidFill>
              </a:rPr>
              <a:t>Frequent retrieval and refiling would call for keeping files close by or even kept in a digital format online.</a:t>
            </a:r>
          </a:p>
          <a:p>
            <a:pPr marL="1257300" lvl="2" indent="-342900">
              <a:buFont typeface="Arial" pitchFamily="34" charset="0"/>
              <a:buChar char="•"/>
            </a:pPr>
            <a:r>
              <a:rPr lang="en-US" sz="2400" b="1" dirty="0">
                <a:solidFill>
                  <a:schemeClr val="bg2">
                    <a:lumMod val="10000"/>
                  </a:schemeClr>
                </a:solidFill>
              </a:rPr>
              <a:t>Need for wide distribution: </a:t>
            </a:r>
            <a:r>
              <a:rPr lang="en-US" sz="2400" dirty="0">
                <a:solidFill>
                  <a:schemeClr val="bg2">
                    <a:lumMod val="10000"/>
                  </a:schemeClr>
                </a:solidFill>
              </a:rPr>
              <a:t>Records can be distributed quickly and economically when they are kept in a digital format.  </a:t>
            </a:r>
          </a:p>
          <a:p>
            <a:pPr marL="1257300" lvl="2" indent="-342900">
              <a:buFont typeface="Arial" pitchFamily="34" charset="0"/>
              <a:buChar char="•"/>
            </a:pPr>
            <a:r>
              <a:rPr lang="en-US" sz="2400" b="1" i="0" dirty="0">
                <a:solidFill>
                  <a:schemeClr val="bg2">
                    <a:lumMod val="10000"/>
                  </a:schemeClr>
                </a:solidFill>
              </a:rPr>
              <a:t>Retention time: </a:t>
            </a:r>
            <a:r>
              <a:rPr lang="en-US" sz="2400" i="0" dirty="0">
                <a:solidFill>
                  <a:schemeClr val="bg2">
                    <a:lumMod val="10000"/>
                  </a:schemeClr>
                </a:solidFill>
              </a:rPr>
              <a:t>Longer retention requirements are better met by stable media less dependent on technology for readability. Retention periods longer than 10 years will require a migration strategy for digital records. </a:t>
            </a:r>
          </a:p>
        </p:txBody>
      </p:sp>
    </p:spTree>
    <p:extLst>
      <p:ext uri="{BB962C8B-B14F-4D97-AF65-F5344CB8AC3E}">
        <p14:creationId xmlns:p14="http://schemas.microsoft.com/office/powerpoint/2010/main" val="1718598639"/>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Retention Issues (4 of 5)</a:t>
            </a:r>
          </a:p>
        </p:txBody>
      </p:sp>
      <p:sp>
        <p:nvSpPr>
          <p:cNvPr id="3" name="Content Placeholder 2"/>
          <p:cNvSpPr>
            <a:spLocks noGrp="1"/>
          </p:cNvSpPr>
          <p:nvPr>
            <p:ph idx="1"/>
          </p:nvPr>
        </p:nvSpPr>
        <p:spPr>
          <a:xfrm>
            <a:off x="333632" y="1326954"/>
            <a:ext cx="10606881" cy="4785521"/>
          </a:xfrm>
        </p:spPr>
        <p:txBody>
          <a:bodyPr>
            <a:normAutofit fontScale="77500" lnSpcReduction="20000"/>
          </a:bodyPr>
          <a:lstStyle/>
          <a:p>
            <a:pPr marL="457200" indent="-457200">
              <a:buFont typeface="Arial" pitchFamily="34" charset="0"/>
              <a:buChar char="•"/>
            </a:pPr>
            <a:r>
              <a:rPr lang="en-US" sz="3600" b="1" dirty="0">
                <a:solidFill>
                  <a:schemeClr val="bg2">
                    <a:lumMod val="10000"/>
                  </a:schemeClr>
                </a:solidFill>
              </a:rPr>
              <a:t>Vital Records</a:t>
            </a:r>
            <a:r>
              <a:rPr lang="en-US" sz="3600" dirty="0">
                <a:solidFill>
                  <a:schemeClr val="bg2">
                    <a:lumMod val="10000"/>
                  </a:schemeClr>
                </a:solidFill>
              </a:rPr>
              <a:t>: </a:t>
            </a:r>
          </a:p>
          <a:p>
            <a:r>
              <a:rPr lang="en-US" sz="3400" dirty="0">
                <a:solidFill>
                  <a:schemeClr val="bg2">
                    <a:lumMod val="10000"/>
                  </a:schemeClr>
                </a:solidFill>
              </a:rPr>
              <a:t>Mission critical records without which the organization            could not function (about 2% to 7% of organizational records)</a:t>
            </a:r>
          </a:p>
          <a:p>
            <a:pPr marL="800100" lvl="1" indent="-342900">
              <a:buFont typeface="Arial" pitchFamily="34" charset="0"/>
              <a:buChar char="•"/>
            </a:pPr>
            <a:r>
              <a:rPr lang="en-US" sz="3400" b="1" i="0" dirty="0">
                <a:solidFill>
                  <a:schemeClr val="bg2">
                    <a:lumMod val="10000"/>
                  </a:schemeClr>
                </a:solidFill>
              </a:rPr>
              <a:t>Examples:</a:t>
            </a:r>
            <a:r>
              <a:rPr lang="en-US" sz="3400" i="0" dirty="0">
                <a:solidFill>
                  <a:schemeClr val="bg2">
                    <a:lumMod val="10000"/>
                  </a:schemeClr>
                </a:solidFill>
              </a:rPr>
              <a:t> charters, minutes, service records, property     records, insurance policies, donor lists, and accounts   receivable</a:t>
            </a:r>
          </a:p>
          <a:p>
            <a:pPr marL="800100" lvl="1" indent="-342900">
              <a:buFont typeface="Arial" pitchFamily="34" charset="0"/>
              <a:buChar char="•"/>
            </a:pPr>
            <a:r>
              <a:rPr lang="en-US" sz="3400" b="1" dirty="0">
                <a:solidFill>
                  <a:schemeClr val="bg2">
                    <a:lumMod val="10000"/>
                  </a:schemeClr>
                </a:solidFill>
              </a:rPr>
              <a:t>Protection:</a:t>
            </a:r>
            <a:r>
              <a:rPr lang="en-US" sz="3400" dirty="0">
                <a:solidFill>
                  <a:schemeClr val="bg2">
                    <a:lumMod val="10000"/>
                  </a:schemeClr>
                </a:solidFill>
              </a:rPr>
              <a:t> </a:t>
            </a:r>
          </a:p>
          <a:p>
            <a:pPr marL="1257300" lvl="2" indent="-342900">
              <a:buFont typeface="Arial" pitchFamily="34" charset="0"/>
              <a:buChar char="•"/>
            </a:pPr>
            <a:r>
              <a:rPr lang="en-US" sz="3400" b="1" dirty="0">
                <a:solidFill>
                  <a:schemeClr val="bg2">
                    <a:lumMod val="10000"/>
                  </a:schemeClr>
                </a:solidFill>
              </a:rPr>
              <a:t>Redundancy:</a:t>
            </a:r>
            <a:r>
              <a:rPr lang="en-US" sz="3400" dirty="0">
                <a:solidFill>
                  <a:schemeClr val="bg2">
                    <a:lumMod val="10000"/>
                  </a:schemeClr>
                </a:solidFill>
              </a:rPr>
              <a:t> Keeping copies of vital records in a safe       off-site location.  </a:t>
            </a:r>
          </a:p>
          <a:p>
            <a:pPr marL="1257300" lvl="2" indent="-342900">
              <a:buFont typeface="Arial" pitchFamily="34" charset="0"/>
              <a:buChar char="•"/>
            </a:pPr>
            <a:r>
              <a:rPr lang="en-US" sz="3400" b="1" dirty="0">
                <a:solidFill>
                  <a:schemeClr val="bg2">
                    <a:lumMod val="10000"/>
                  </a:schemeClr>
                </a:solidFill>
              </a:rPr>
              <a:t>Vaulting:</a:t>
            </a:r>
            <a:r>
              <a:rPr lang="en-US" sz="3400" dirty="0">
                <a:solidFill>
                  <a:schemeClr val="bg2">
                    <a:lumMod val="10000"/>
                  </a:schemeClr>
                </a:solidFill>
              </a:rPr>
              <a:t> Keeping vital records in a location that is           safe from physical hazards such as fire, water, mold           and theft. </a:t>
            </a:r>
          </a:p>
        </p:txBody>
      </p:sp>
    </p:spTree>
    <p:extLst>
      <p:ext uri="{BB962C8B-B14F-4D97-AF65-F5344CB8AC3E}">
        <p14:creationId xmlns:p14="http://schemas.microsoft.com/office/powerpoint/2010/main" val="2314883131"/>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Retention Issues (5 of 5)</a:t>
            </a:r>
          </a:p>
        </p:txBody>
      </p:sp>
      <p:sp>
        <p:nvSpPr>
          <p:cNvPr id="3" name="Content Placeholder 2"/>
          <p:cNvSpPr>
            <a:spLocks noGrp="1"/>
          </p:cNvSpPr>
          <p:nvPr>
            <p:ph idx="1"/>
          </p:nvPr>
        </p:nvSpPr>
        <p:spPr>
          <a:xfrm>
            <a:off x="205945" y="1270000"/>
            <a:ext cx="11041057" cy="5317524"/>
          </a:xfrm>
        </p:spPr>
        <p:txBody>
          <a:bodyPr>
            <a:normAutofit/>
          </a:bodyPr>
          <a:lstStyle/>
          <a:p>
            <a:pPr marL="571500" indent="-571500">
              <a:buFont typeface="Arial" pitchFamily="34" charset="0"/>
              <a:buChar char="•"/>
            </a:pPr>
            <a:r>
              <a:rPr lang="en-US" sz="2800" b="1" dirty="0">
                <a:solidFill>
                  <a:schemeClr val="bg2">
                    <a:lumMod val="10000"/>
                  </a:schemeClr>
                </a:solidFill>
              </a:rPr>
              <a:t>Budget</a:t>
            </a:r>
          </a:p>
          <a:p>
            <a:pPr marL="800100" lvl="1" indent="-342900">
              <a:buFont typeface="Arial" pitchFamily="34" charset="0"/>
              <a:buChar char="•"/>
            </a:pPr>
            <a:r>
              <a:rPr lang="en-US" sz="2600" b="1" i="0" dirty="0">
                <a:solidFill>
                  <a:schemeClr val="bg2">
                    <a:lumMod val="10000"/>
                  </a:schemeClr>
                </a:solidFill>
              </a:rPr>
              <a:t>Paper: </a:t>
            </a:r>
            <a:r>
              <a:rPr lang="en-US" sz="2600" i="0" dirty="0">
                <a:solidFill>
                  <a:schemeClr val="bg2">
                    <a:lumMod val="10000"/>
                  </a:schemeClr>
                </a:solidFill>
              </a:rPr>
              <a:t>Costs:</a:t>
            </a:r>
            <a:r>
              <a:rPr lang="en-US" sz="2600" b="1" i="0" dirty="0">
                <a:solidFill>
                  <a:schemeClr val="bg2">
                    <a:lumMod val="10000"/>
                  </a:schemeClr>
                </a:solidFill>
              </a:rPr>
              <a:t> </a:t>
            </a:r>
            <a:r>
              <a:rPr lang="en-US" sz="2600" i="0" dirty="0">
                <a:solidFill>
                  <a:schemeClr val="bg2">
                    <a:lumMod val="10000"/>
                  </a:schemeClr>
                </a:solidFill>
              </a:rPr>
              <a:t>printing, distribution, retrieval time, and         storage space Note: In some cases it may cost less to               store paper in commercial storage than to microfilm it</a:t>
            </a:r>
            <a:r>
              <a:rPr lang="en-US" sz="2600" dirty="0">
                <a:solidFill>
                  <a:schemeClr val="bg2">
                    <a:lumMod val="10000"/>
                  </a:schemeClr>
                </a:solidFill>
              </a:rPr>
              <a:t>.</a:t>
            </a:r>
          </a:p>
          <a:p>
            <a:pPr marL="800100" lvl="1" indent="-342900">
              <a:buFont typeface="Arial" pitchFamily="34" charset="0"/>
              <a:buChar char="•"/>
            </a:pPr>
            <a:r>
              <a:rPr lang="en-US" sz="2600" b="1" i="0" dirty="0">
                <a:solidFill>
                  <a:schemeClr val="bg2">
                    <a:lumMod val="10000"/>
                  </a:schemeClr>
                </a:solidFill>
              </a:rPr>
              <a:t>Microfilm: </a:t>
            </a:r>
            <a:r>
              <a:rPr lang="en-US" sz="2600" i="0" dirty="0">
                <a:solidFill>
                  <a:schemeClr val="bg2">
                    <a:lumMod val="10000"/>
                  </a:schemeClr>
                </a:solidFill>
              </a:rPr>
              <a:t>Costs:</a:t>
            </a:r>
            <a:r>
              <a:rPr lang="en-US" sz="2600" b="1" i="0" dirty="0">
                <a:solidFill>
                  <a:schemeClr val="bg2">
                    <a:lumMod val="10000"/>
                  </a:schemeClr>
                </a:solidFill>
              </a:rPr>
              <a:t> </a:t>
            </a:r>
            <a:r>
              <a:rPr lang="en-US" sz="2600" i="0" dirty="0">
                <a:solidFill>
                  <a:schemeClr val="bg2">
                    <a:lumMod val="10000"/>
                  </a:schemeClr>
                </a:solidFill>
              </a:rPr>
              <a:t>document preparation, filming,          distribution, retrieval, reader/printer, climate controlled     storage.</a:t>
            </a:r>
            <a:endParaRPr lang="en-US" sz="2600" dirty="0">
              <a:solidFill>
                <a:schemeClr val="bg2">
                  <a:lumMod val="10000"/>
                </a:schemeClr>
              </a:solidFill>
            </a:endParaRPr>
          </a:p>
          <a:p>
            <a:pPr marL="800100" lvl="1" indent="-342900">
              <a:buFont typeface="Arial" pitchFamily="34" charset="0"/>
              <a:buChar char="•"/>
            </a:pPr>
            <a:r>
              <a:rPr lang="en-US" sz="2600" b="1" i="0" dirty="0">
                <a:solidFill>
                  <a:schemeClr val="bg2">
                    <a:lumMod val="10000"/>
                  </a:schemeClr>
                </a:solidFill>
              </a:rPr>
              <a:t>Electronic:</a:t>
            </a:r>
            <a:r>
              <a:rPr lang="en-US" sz="2600" i="0" dirty="0">
                <a:solidFill>
                  <a:schemeClr val="bg2">
                    <a:lumMod val="10000"/>
                  </a:schemeClr>
                </a:solidFill>
              </a:rPr>
              <a:t> Costs: document preparation, quality control, indexing, computer workstation &amp; server, periodic record migration.</a:t>
            </a:r>
          </a:p>
          <a:p>
            <a:endParaRPr lang="en-US" dirty="0"/>
          </a:p>
        </p:txBody>
      </p:sp>
    </p:spTree>
    <p:extLst>
      <p:ext uri="{BB962C8B-B14F-4D97-AF65-F5344CB8AC3E}">
        <p14:creationId xmlns:p14="http://schemas.microsoft.com/office/powerpoint/2010/main" val="3750613651"/>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474472"/>
            <a:ext cx="11001375" cy="1005840"/>
          </a:xfrm>
        </p:spPr>
        <p:txBody>
          <a:bodyPr/>
          <a:lstStyle/>
          <a:p>
            <a:pPr algn="ctr"/>
            <a:r>
              <a:rPr lang="en-US" dirty="0">
                <a:solidFill>
                  <a:schemeClr val="tx1"/>
                </a:solidFill>
              </a:rPr>
              <a:t>How do you see Record Retention?</a:t>
            </a:r>
          </a:p>
        </p:txBody>
      </p:sp>
      <p:sp>
        <p:nvSpPr>
          <p:cNvPr id="6" name="Rectangle 5"/>
          <p:cNvSpPr/>
          <p:nvPr/>
        </p:nvSpPr>
        <p:spPr>
          <a:xfrm>
            <a:off x="675503" y="5474528"/>
            <a:ext cx="11195854" cy="1015663"/>
          </a:xfrm>
          <a:prstGeom prst="rect">
            <a:avLst/>
          </a:prstGeom>
        </p:spPr>
        <p:txBody>
          <a:bodyPr wrap="square">
            <a:spAutoFit/>
          </a:bodyPr>
          <a:lstStyle/>
          <a:p>
            <a:pPr defTabSz="457200"/>
            <a:r>
              <a:rPr lang="en-US" sz="2000" dirty="0">
                <a:solidFill>
                  <a:srgbClr val="EEECE1">
                    <a:lumMod val="10000"/>
                  </a:srgbClr>
                </a:solidFill>
              </a:rPr>
              <a:t>Record Retention may not be much fun, but it can improve your quality of </a:t>
            </a:r>
          </a:p>
          <a:p>
            <a:pPr defTabSz="457200"/>
            <a:r>
              <a:rPr lang="en-US" sz="2000" dirty="0">
                <a:solidFill>
                  <a:srgbClr val="EEECE1">
                    <a:lumMod val="10000"/>
                  </a:srgbClr>
                </a:solidFill>
              </a:rPr>
              <a:t>life by freeing up filing space, making records-storage and record-retrieval </a:t>
            </a:r>
          </a:p>
          <a:p>
            <a:pPr defTabSz="457200"/>
            <a:r>
              <a:rPr lang="en-US" sz="2000" dirty="0">
                <a:solidFill>
                  <a:srgbClr val="EEECE1">
                    <a:lumMod val="10000"/>
                  </a:srgbClr>
                </a:solidFill>
              </a:rPr>
              <a:t>more efficient, and minimizing litigation risks for the organization. </a:t>
            </a:r>
          </a:p>
        </p:txBody>
      </p:sp>
      <p:sp>
        <p:nvSpPr>
          <p:cNvPr id="3" name="Rectangle 2">
            <a:extLst>
              <a:ext uri="{FF2B5EF4-FFF2-40B4-BE49-F238E27FC236}">
                <a16:creationId xmlns:a16="http://schemas.microsoft.com/office/drawing/2014/main" id="{B1FE592F-96F5-2C4E-B76A-78BD2609E230}"/>
              </a:ext>
            </a:extLst>
          </p:cNvPr>
          <p:cNvSpPr/>
          <p:nvPr/>
        </p:nvSpPr>
        <p:spPr>
          <a:xfrm>
            <a:off x="2253673" y="2881745"/>
            <a:ext cx="517236" cy="2515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DE6FD694-7379-5E49-93AC-44BA05FE4689}"/>
              </a:ext>
            </a:extLst>
          </p:cNvPr>
          <p:cNvPicPr>
            <a:picLocks noChangeAspect="1"/>
          </p:cNvPicPr>
          <p:nvPr/>
        </p:nvPicPr>
        <p:blipFill>
          <a:blip r:embed="rId3"/>
          <a:stretch>
            <a:fillRect/>
          </a:stretch>
        </p:blipFill>
        <p:spPr>
          <a:xfrm>
            <a:off x="373380" y="977392"/>
            <a:ext cx="10591800" cy="4572000"/>
          </a:xfrm>
          <a:prstGeom prst="rect">
            <a:avLst/>
          </a:prstGeom>
        </p:spPr>
      </p:pic>
    </p:spTree>
    <p:extLst>
      <p:ext uri="{BB962C8B-B14F-4D97-AF65-F5344CB8AC3E}">
        <p14:creationId xmlns:p14="http://schemas.microsoft.com/office/powerpoint/2010/main" val="406532977"/>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Questions so far?</a:t>
            </a:r>
          </a:p>
        </p:txBody>
      </p:sp>
      <p:pic>
        <p:nvPicPr>
          <p:cNvPr id="4098" name="Picture 2" descr="C:\Users\ChiomentiP\Pictures\June_July 2012\2012-07-01_13-22-29_37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03230" y="2521888"/>
            <a:ext cx="5145578" cy="315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731927"/>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34" y="518557"/>
            <a:ext cx="11453423" cy="1053651"/>
          </a:xfrm>
        </p:spPr>
        <p:txBody>
          <a:bodyPr>
            <a:normAutofit/>
          </a:bodyPr>
          <a:lstStyle/>
          <a:p>
            <a:pPr algn="ctr"/>
            <a:r>
              <a:rPr lang="en-US" dirty="0">
                <a:solidFill>
                  <a:schemeClr val="tx1"/>
                </a:solidFill>
              </a:rPr>
              <a:t>Path to Creating a Retention Schedule</a:t>
            </a:r>
          </a:p>
        </p:txBody>
      </p:sp>
      <p:sp>
        <p:nvSpPr>
          <p:cNvPr id="3" name="Content Placeholder 2"/>
          <p:cNvSpPr>
            <a:spLocks noGrp="1"/>
          </p:cNvSpPr>
          <p:nvPr>
            <p:ph idx="1"/>
          </p:nvPr>
        </p:nvSpPr>
        <p:spPr>
          <a:xfrm>
            <a:off x="102972" y="1660881"/>
            <a:ext cx="10619509" cy="3858663"/>
          </a:xfrm>
        </p:spPr>
        <p:txBody>
          <a:bodyPr>
            <a:noAutofit/>
          </a:bodyPr>
          <a:lstStyle/>
          <a:p>
            <a:pPr marL="342900" indent="-342900">
              <a:buFont typeface="Arial" pitchFamily="34" charset="0"/>
              <a:buChar char="•"/>
            </a:pPr>
            <a:endParaRPr lang="en-US" sz="2800" b="1" dirty="0">
              <a:solidFill>
                <a:schemeClr val="bg2">
                  <a:lumMod val="10000"/>
                </a:schemeClr>
              </a:solidFill>
            </a:endParaRPr>
          </a:p>
          <a:p>
            <a:pPr marL="342900" indent="-342900">
              <a:buFont typeface="Arial" pitchFamily="34" charset="0"/>
              <a:buChar char="•"/>
            </a:pPr>
            <a:r>
              <a:rPr lang="en-US" sz="2300" b="1" dirty="0">
                <a:solidFill>
                  <a:schemeClr val="bg2">
                    <a:lumMod val="10000"/>
                  </a:schemeClr>
                </a:solidFill>
              </a:rPr>
              <a:t>Creating a statement that </a:t>
            </a:r>
            <a:r>
              <a:rPr lang="en-US" sz="2300" dirty="0">
                <a:solidFill>
                  <a:schemeClr val="bg2">
                    <a:lumMod val="10000"/>
                  </a:schemeClr>
                </a:solidFill>
              </a:rPr>
              <a:t>declares the scope and purpose of your   retention schedule.</a:t>
            </a:r>
          </a:p>
          <a:p>
            <a:pPr marL="342900" indent="-342900">
              <a:buFont typeface="Arial" pitchFamily="34" charset="0"/>
              <a:buChar char="•"/>
            </a:pPr>
            <a:r>
              <a:rPr lang="en-US" sz="2300" b="1" dirty="0">
                <a:solidFill>
                  <a:schemeClr val="bg2">
                    <a:lumMod val="10000"/>
                  </a:schemeClr>
                </a:solidFill>
              </a:rPr>
              <a:t>Having the statement reviewed </a:t>
            </a:r>
            <a:r>
              <a:rPr lang="en-US" sz="2300" dirty="0">
                <a:solidFill>
                  <a:schemeClr val="bg2">
                    <a:lumMod val="10000"/>
                  </a:schemeClr>
                </a:solidFill>
              </a:rPr>
              <a:t>and endorsed by top management.</a:t>
            </a:r>
          </a:p>
          <a:p>
            <a:pPr marL="342900" indent="-342900">
              <a:buFont typeface="Arial" pitchFamily="34" charset="0"/>
              <a:buChar char="•"/>
            </a:pPr>
            <a:r>
              <a:rPr lang="en-US" sz="2300" b="1" dirty="0">
                <a:solidFill>
                  <a:schemeClr val="bg2">
                    <a:lumMod val="10000"/>
                  </a:schemeClr>
                </a:solidFill>
              </a:rPr>
              <a:t>Establishing the procedures </a:t>
            </a:r>
            <a:r>
              <a:rPr lang="en-US" sz="2300" dirty="0">
                <a:solidFill>
                  <a:schemeClr val="bg2">
                    <a:lumMod val="10000"/>
                  </a:schemeClr>
                </a:solidFill>
              </a:rPr>
              <a:t>for creating the retention schedule.</a:t>
            </a:r>
          </a:p>
          <a:p>
            <a:pPr marL="342900" indent="-342900">
              <a:buFont typeface="Arial" pitchFamily="34" charset="0"/>
              <a:buChar char="•"/>
            </a:pPr>
            <a:r>
              <a:rPr lang="en-US" sz="2300" b="1" dirty="0">
                <a:solidFill>
                  <a:schemeClr val="bg2">
                    <a:lumMod val="10000"/>
                  </a:schemeClr>
                </a:solidFill>
              </a:rPr>
              <a:t>Documenting the process </a:t>
            </a:r>
            <a:r>
              <a:rPr lang="en-US" sz="2300" dirty="0">
                <a:solidFill>
                  <a:schemeClr val="bg2">
                    <a:lumMod val="10000"/>
                  </a:schemeClr>
                </a:solidFill>
              </a:rPr>
              <a:t>of creating the retention schedule.</a:t>
            </a:r>
          </a:p>
          <a:p>
            <a:pPr marL="342900" indent="-342900">
              <a:buFont typeface="Arial" pitchFamily="34" charset="0"/>
              <a:buChar char="•"/>
            </a:pPr>
            <a:r>
              <a:rPr lang="en-US" sz="2300" b="1" dirty="0">
                <a:solidFill>
                  <a:schemeClr val="bg2">
                    <a:lumMod val="10000"/>
                  </a:schemeClr>
                </a:solidFill>
              </a:rPr>
              <a:t>Retaining the documentation </a:t>
            </a:r>
            <a:r>
              <a:rPr lang="en-US" sz="2300" dirty="0">
                <a:solidFill>
                  <a:schemeClr val="bg2">
                    <a:lumMod val="10000"/>
                  </a:schemeClr>
                </a:solidFill>
              </a:rPr>
              <a:t>as an audit trail for establishing and   following the retention schedule.</a:t>
            </a:r>
          </a:p>
        </p:txBody>
      </p:sp>
    </p:spTree>
    <p:extLst>
      <p:ext uri="{BB962C8B-B14F-4D97-AF65-F5344CB8AC3E}">
        <p14:creationId xmlns:p14="http://schemas.microsoft.com/office/powerpoint/2010/main" val="2294725430"/>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3417"/>
            <a:ext cx="12025745" cy="1099610"/>
          </a:xfrm>
        </p:spPr>
        <p:txBody>
          <a:bodyPr>
            <a:normAutofit fontScale="90000"/>
          </a:bodyPr>
          <a:lstStyle/>
          <a:p>
            <a:pPr algn="ctr"/>
            <a:r>
              <a:rPr lang="en-US" sz="4000" dirty="0">
                <a:solidFill>
                  <a:schemeClr val="tx1"/>
                </a:solidFill>
              </a:rPr>
              <a:t>Procedures for Creating a                                   Retention Schedule (1 of 2)</a:t>
            </a:r>
            <a:br>
              <a:rPr lang="en-US" dirty="0">
                <a:solidFill>
                  <a:schemeClr val="accent3">
                    <a:lumMod val="50000"/>
                  </a:schemeClr>
                </a:solidFill>
              </a:rPr>
            </a:br>
            <a:endParaRPr lang="en-US" dirty="0">
              <a:solidFill>
                <a:schemeClr val="accent3">
                  <a:lumMod val="50000"/>
                </a:schemeClr>
              </a:solidFill>
            </a:endParaRPr>
          </a:p>
        </p:txBody>
      </p:sp>
      <p:sp>
        <p:nvSpPr>
          <p:cNvPr id="3" name="Content Placeholder 2"/>
          <p:cNvSpPr>
            <a:spLocks noGrp="1"/>
          </p:cNvSpPr>
          <p:nvPr>
            <p:ph idx="1"/>
          </p:nvPr>
        </p:nvSpPr>
        <p:spPr>
          <a:xfrm>
            <a:off x="57664" y="2306595"/>
            <a:ext cx="10569146" cy="4143632"/>
          </a:xfrm>
        </p:spPr>
        <p:txBody>
          <a:bodyPr>
            <a:noAutofit/>
          </a:bodyPr>
          <a:lstStyle/>
          <a:p>
            <a:pPr marL="342900" indent="-342900">
              <a:buFont typeface="Arial" pitchFamily="34" charset="0"/>
              <a:buChar char="•"/>
            </a:pPr>
            <a:r>
              <a:rPr lang="en-US" sz="2600" b="1" dirty="0">
                <a:solidFill>
                  <a:schemeClr val="bg2">
                    <a:lumMod val="10000"/>
                  </a:schemeClr>
                </a:solidFill>
              </a:rPr>
              <a:t>Contact your records manager </a:t>
            </a:r>
            <a:r>
              <a:rPr lang="en-US" sz="2600" dirty="0">
                <a:solidFill>
                  <a:schemeClr val="bg2">
                    <a:lumMod val="10000"/>
                  </a:schemeClr>
                </a:solidFill>
              </a:rPr>
              <a:t>(designate someone if         necessary) to coordinate the process</a:t>
            </a:r>
          </a:p>
          <a:p>
            <a:pPr>
              <a:buFont typeface="Arial" pitchFamily="34" charset="0"/>
              <a:buChar char="•"/>
            </a:pPr>
            <a:r>
              <a:rPr lang="en-US" sz="2600" b="1" dirty="0">
                <a:solidFill>
                  <a:schemeClr val="bg2">
                    <a:lumMod val="10000"/>
                  </a:schemeClr>
                </a:solidFill>
              </a:rPr>
              <a:t>Inventory all current records </a:t>
            </a:r>
            <a:r>
              <a:rPr lang="en-US" sz="2600" dirty="0">
                <a:solidFill>
                  <a:schemeClr val="bg2">
                    <a:lumMod val="10000"/>
                  </a:schemeClr>
                </a:solidFill>
              </a:rPr>
              <a:t>maintained in the office to which (including all media types) the retention schedule is to apply</a:t>
            </a:r>
          </a:p>
          <a:p>
            <a:pPr marL="342900" indent="-342900">
              <a:buFont typeface="Arial" pitchFamily="34" charset="0"/>
              <a:buChar char="•"/>
            </a:pPr>
            <a:r>
              <a:rPr lang="en-US" sz="2600" b="1" dirty="0">
                <a:solidFill>
                  <a:schemeClr val="bg2">
                    <a:lumMod val="10000"/>
                  </a:schemeClr>
                </a:solidFill>
              </a:rPr>
              <a:t>Create a master list </a:t>
            </a:r>
            <a:r>
              <a:rPr lang="en-US" sz="2600" dirty="0">
                <a:solidFill>
                  <a:schemeClr val="bg2">
                    <a:lumMod val="10000"/>
                  </a:schemeClr>
                </a:solidFill>
              </a:rPr>
              <a:t>of record types and draft a preliminary retention schedule</a:t>
            </a:r>
          </a:p>
          <a:p>
            <a:pPr marL="342900" indent="-342900">
              <a:buFont typeface="Arial" pitchFamily="34" charset="0"/>
              <a:buChar char="•"/>
            </a:pPr>
            <a:r>
              <a:rPr lang="en-US" sz="2600" b="1" dirty="0">
                <a:solidFill>
                  <a:schemeClr val="bg2">
                    <a:lumMod val="10000"/>
                  </a:schemeClr>
                </a:solidFill>
              </a:rPr>
              <a:t>Determine retention periods </a:t>
            </a:r>
            <a:r>
              <a:rPr lang="en-US" sz="2600" dirty="0">
                <a:solidFill>
                  <a:schemeClr val="bg2">
                    <a:lumMod val="10000"/>
                  </a:schemeClr>
                </a:solidFill>
              </a:rPr>
              <a:t>on the basis of legal,    administrative, and historical value</a:t>
            </a:r>
          </a:p>
        </p:txBody>
      </p:sp>
    </p:spTree>
    <p:extLst>
      <p:ext uri="{BB962C8B-B14F-4D97-AF65-F5344CB8AC3E}">
        <p14:creationId xmlns:p14="http://schemas.microsoft.com/office/powerpoint/2010/main" val="32320016"/>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5" y="1200791"/>
            <a:ext cx="12004430" cy="1005840"/>
          </a:xfrm>
        </p:spPr>
        <p:txBody>
          <a:bodyPr>
            <a:normAutofit fontScale="90000"/>
          </a:bodyPr>
          <a:lstStyle/>
          <a:p>
            <a:pPr algn="ctr"/>
            <a:r>
              <a:rPr lang="en-US" dirty="0">
                <a:solidFill>
                  <a:schemeClr val="tx1"/>
                </a:solidFill>
              </a:rPr>
              <a:t>Procedures for Creating a                                              Retention </a:t>
            </a:r>
            <a:r>
              <a:rPr lang="en-US" sz="3900" dirty="0">
                <a:solidFill>
                  <a:schemeClr val="tx1"/>
                </a:solidFill>
              </a:rPr>
              <a:t>Schedule (2 of 2)</a:t>
            </a:r>
          </a:p>
        </p:txBody>
      </p:sp>
      <p:sp>
        <p:nvSpPr>
          <p:cNvPr id="3" name="Content Placeholder 2"/>
          <p:cNvSpPr>
            <a:spLocks noGrp="1"/>
          </p:cNvSpPr>
          <p:nvPr>
            <p:ph idx="1"/>
          </p:nvPr>
        </p:nvSpPr>
        <p:spPr>
          <a:xfrm>
            <a:off x="90088" y="2571773"/>
            <a:ext cx="9821014" cy="3480620"/>
          </a:xfrm>
        </p:spPr>
        <p:txBody>
          <a:bodyPr>
            <a:normAutofit/>
          </a:bodyPr>
          <a:lstStyle/>
          <a:p>
            <a:pPr marL="342900" indent="-342900">
              <a:buFont typeface="Arial" pitchFamily="34" charset="0"/>
              <a:buChar char="•"/>
            </a:pPr>
            <a:r>
              <a:rPr lang="en-US" sz="2800" b="1" dirty="0">
                <a:solidFill>
                  <a:schemeClr val="bg2">
                    <a:lumMod val="10000"/>
                  </a:schemeClr>
                </a:solidFill>
              </a:rPr>
              <a:t>Obtain approval from relevant areas </a:t>
            </a:r>
            <a:r>
              <a:rPr lang="en-US" sz="2800" dirty="0">
                <a:solidFill>
                  <a:schemeClr val="bg2">
                    <a:lumMod val="10000"/>
                  </a:schemeClr>
                </a:solidFill>
              </a:rPr>
              <a:t>with oversight responsibility (i.e. IT, finance, or legal)</a:t>
            </a:r>
          </a:p>
          <a:p>
            <a:pPr marL="342900" indent="-342900">
              <a:buFont typeface="Arial" pitchFamily="34" charset="0"/>
              <a:buChar char="•"/>
            </a:pPr>
            <a:r>
              <a:rPr lang="en-US" sz="2800" b="1" dirty="0">
                <a:solidFill>
                  <a:schemeClr val="bg2">
                    <a:lumMod val="10000"/>
                  </a:schemeClr>
                </a:solidFill>
              </a:rPr>
              <a:t>Publish and follow </a:t>
            </a:r>
            <a:r>
              <a:rPr lang="en-US" sz="2800" dirty="0">
                <a:solidFill>
                  <a:schemeClr val="bg2">
                    <a:lumMod val="10000"/>
                  </a:schemeClr>
                </a:solidFill>
              </a:rPr>
              <a:t>the retention schedule</a:t>
            </a:r>
          </a:p>
          <a:p>
            <a:pPr marL="342900" indent="-342900">
              <a:buFont typeface="Arial" pitchFamily="34" charset="0"/>
              <a:buChar char="•"/>
            </a:pPr>
            <a:r>
              <a:rPr lang="en-US" sz="2800" b="1" dirty="0">
                <a:solidFill>
                  <a:schemeClr val="bg2">
                    <a:lumMod val="10000"/>
                  </a:schemeClr>
                </a:solidFill>
              </a:rPr>
              <a:t>Review the retention schedule </a:t>
            </a:r>
            <a:r>
              <a:rPr lang="en-US" sz="2800" dirty="0">
                <a:solidFill>
                  <a:schemeClr val="bg2">
                    <a:lumMod val="10000"/>
                  </a:schemeClr>
                </a:solidFill>
              </a:rPr>
              <a:t>at regular intervals (i.e. annually, biannually, etc. )</a:t>
            </a:r>
          </a:p>
          <a:p>
            <a:endParaRPr lang="en-US" dirty="0"/>
          </a:p>
        </p:txBody>
      </p:sp>
    </p:spTree>
    <p:extLst>
      <p:ext uri="{BB962C8B-B14F-4D97-AF65-F5344CB8AC3E}">
        <p14:creationId xmlns:p14="http://schemas.microsoft.com/office/powerpoint/2010/main" val="1272119885"/>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solidFill>
                  <a:schemeClr val="tx2"/>
                </a:solidFill>
              </a:rPr>
              <a:t>Hopefully You’re Somewhat Familiar With a Record Retention Schedule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20240" y="2054352"/>
            <a:ext cx="6026873" cy="4059936"/>
          </a:xfrm>
        </p:spPr>
      </p:pic>
    </p:spTree>
    <p:extLst>
      <p:ext uri="{BB962C8B-B14F-4D97-AF65-F5344CB8AC3E}">
        <p14:creationId xmlns:p14="http://schemas.microsoft.com/office/powerpoint/2010/main" val="2261687074"/>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00" y="1243766"/>
            <a:ext cx="11479237" cy="1005840"/>
          </a:xfrm>
        </p:spPr>
        <p:txBody>
          <a:bodyPr>
            <a:normAutofit/>
          </a:bodyPr>
          <a:lstStyle/>
          <a:p>
            <a:pPr algn="ctr"/>
            <a:r>
              <a:rPr lang="en-US" dirty="0">
                <a:solidFill>
                  <a:schemeClr val="tx1"/>
                </a:solidFill>
              </a:rPr>
              <a:t>Sample Retention Schedule Timetable</a:t>
            </a:r>
          </a:p>
        </p:txBody>
      </p:sp>
      <p:sp>
        <p:nvSpPr>
          <p:cNvPr id="3" name="Content Placeholder 2"/>
          <p:cNvSpPr>
            <a:spLocks noGrp="1"/>
          </p:cNvSpPr>
          <p:nvPr>
            <p:ph idx="1"/>
          </p:nvPr>
        </p:nvSpPr>
        <p:spPr>
          <a:xfrm>
            <a:off x="115330" y="1996132"/>
            <a:ext cx="9905283" cy="3646787"/>
          </a:xfrm>
        </p:spPr>
        <p:txBody>
          <a:bodyPr>
            <a:normAutofit fontScale="25000" lnSpcReduction="20000"/>
          </a:bodyPr>
          <a:lstStyle/>
          <a:p>
            <a:pPr marL="342900" indent="-342900">
              <a:buFont typeface="Arial" pitchFamily="34" charset="0"/>
              <a:buChar char="•"/>
            </a:pPr>
            <a:r>
              <a:rPr lang="en-US" sz="10400" b="1" dirty="0">
                <a:solidFill>
                  <a:schemeClr val="bg2">
                    <a:lumMod val="10000"/>
                  </a:schemeClr>
                </a:solidFill>
              </a:rPr>
              <a:t>Inventory forms </a:t>
            </a:r>
            <a:r>
              <a:rPr lang="en-US" sz="10400" dirty="0">
                <a:solidFill>
                  <a:schemeClr val="bg2">
                    <a:lumMod val="10000"/>
                  </a:schemeClr>
                </a:solidFill>
              </a:rPr>
              <a:t>collated and information put into a draft records retention schedule by Archives. (To be completed in 2 weeks)</a:t>
            </a:r>
          </a:p>
          <a:p>
            <a:pPr marL="342900" indent="-342900">
              <a:buFont typeface="Arial" pitchFamily="34" charset="0"/>
              <a:buChar char="•"/>
            </a:pPr>
            <a:r>
              <a:rPr lang="en-US" sz="10400" b="1" dirty="0">
                <a:solidFill>
                  <a:schemeClr val="bg2">
                    <a:lumMod val="10000"/>
                  </a:schemeClr>
                </a:solidFill>
              </a:rPr>
              <a:t>Draft retention schedule </a:t>
            </a:r>
            <a:r>
              <a:rPr lang="en-US" sz="10400" dirty="0">
                <a:solidFill>
                  <a:schemeClr val="bg2">
                    <a:lumMod val="10000"/>
                  </a:schemeClr>
                </a:solidFill>
              </a:rPr>
              <a:t>reviewed and edited by department management. (To be completed in 1 week)</a:t>
            </a:r>
          </a:p>
          <a:p>
            <a:pPr marL="342900" indent="-342900">
              <a:buFont typeface="Arial" pitchFamily="34" charset="0"/>
              <a:buChar char="•"/>
            </a:pPr>
            <a:r>
              <a:rPr lang="en-US" sz="10400" b="1" dirty="0">
                <a:solidFill>
                  <a:schemeClr val="bg2">
                    <a:lumMod val="10000"/>
                  </a:schemeClr>
                </a:solidFill>
              </a:rPr>
              <a:t>Department management </a:t>
            </a:r>
            <a:r>
              <a:rPr lang="en-US" sz="10400" dirty="0">
                <a:solidFill>
                  <a:schemeClr val="bg2">
                    <a:lumMod val="10000"/>
                  </a:schemeClr>
                </a:solidFill>
              </a:rPr>
              <a:t>to meet with Archives to put retention schedule into final form, pending review by Office of General Counsel. (approximately 1 hour)</a:t>
            </a:r>
          </a:p>
          <a:p>
            <a:pPr marL="342900" indent="-342900">
              <a:buFont typeface="Arial" pitchFamily="34" charset="0"/>
              <a:buChar char="•"/>
            </a:pPr>
            <a:r>
              <a:rPr lang="en-US" sz="10400" b="1" dirty="0">
                <a:solidFill>
                  <a:schemeClr val="bg2">
                    <a:lumMod val="10000"/>
                  </a:schemeClr>
                </a:solidFill>
              </a:rPr>
              <a:t>On approval of Legal </a:t>
            </a:r>
            <a:r>
              <a:rPr lang="en-US" sz="10400" dirty="0">
                <a:solidFill>
                  <a:schemeClr val="bg2">
                    <a:lumMod val="10000"/>
                  </a:schemeClr>
                </a:solidFill>
              </a:rPr>
              <a:t>the retention schedule becomes official until there is a further revision.</a:t>
            </a:r>
          </a:p>
          <a:p>
            <a:endParaRPr lang="en-US" dirty="0"/>
          </a:p>
        </p:txBody>
      </p:sp>
    </p:spTree>
    <p:extLst>
      <p:ext uri="{BB962C8B-B14F-4D97-AF65-F5344CB8AC3E}">
        <p14:creationId xmlns:p14="http://schemas.microsoft.com/office/powerpoint/2010/main" val="170974725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03" y="692511"/>
            <a:ext cx="10949203" cy="1005840"/>
          </a:xfrm>
        </p:spPr>
        <p:txBody>
          <a:bodyPr>
            <a:noAutofit/>
          </a:bodyPr>
          <a:lstStyle/>
          <a:p>
            <a:r>
              <a:rPr lang="en-US" dirty="0">
                <a:solidFill>
                  <a:schemeClr val="tx1"/>
                </a:solidFill>
              </a:rPr>
              <a:t>You need a Retention Schedule regardless              of where you store your records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487" y="1929010"/>
            <a:ext cx="8648227" cy="4635627"/>
          </a:xfrm>
        </p:spPr>
      </p:pic>
    </p:spTree>
    <p:extLst>
      <p:ext uri="{BB962C8B-B14F-4D97-AF65-F5344CB8AC3E}">
        <p14:creationId xmlns:p14="http://schemas.microsoft.com/office/powerpoint/2010/main" val="488709581"/>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020" y="576071"/>
            <a:ext cx="3919563" cy="3625225"/>
          </a:xfrm>
        </p:spPr>
        <p:txBody>
          <a:bodyPr/>
          <a:lstStyle/>
          <a:p>
            <a:r>
              <a:rPr lang="en-US" sz="4000" dirty="0">
                <a:solidFill>
                  <a:schemeClr val="accent2">
                    <a:lumMod val="50000"/>
                  </a:schemeClr>
                </a:solidFill>
              </a:rPr>
              <a:t>Sample Records Inventory Form</a:t>
            </a:r>
          </a:p>
        </p:txBody>
      </p:sp>
      <p:pic>
        <p:nvPicPr>
          <p:cNvPr id="5" name="Picture 4"/>
          <p:cNvPicPr>
            <a:picLocks noChangeAspect="1"/>
          </p:cNvPicPr>
          <p:nvPr/>
        </p:nvPicPr>
        <p:blipFill>
          <a:blip r:embed="rId2"/>
          <a:stretch>
            <a:fillRect/>
          </a:stretch>
        </p:blipFill>
        <p:spPr>
          <a:xfrm>
            <a:off x="3951807" y="37070"/>
            <a:ext cx="5346748" cy="6598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246744"/>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021" y="605481"/>
            <a:ext cx="9041319" cy="5634681"/>
          </a:xfrm>
          <a:prstGeom prst="rect">
            <a:avLst/>
          </a:prstGeom>
        </p:spPr>
      </p:pic>
    </p:spTree>
    <p:extLst>
      <p:ext uri="{BB962C8B-B14F-4D97-AF65-F5344CB8AC3E}">
        <p14:creationId xmlns:p14="http://schemas.microsoft.com/office/powerpoint/2010/main" val="160344849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403" y="547577"/>
            <a:ext cx="9404723" cy="1268456"/>
          </a:xfrm>
        </p:spPr>
        <p:txBody>
          <a:bodyPr/>
          <a:lstStyle/>
          <a:p>
            <a:r>
              <a:rPr lang="en-US" sz="4000" dirty="0">
                <a:solidFill>
                  <a:schemeClr val="accent2">
                    <a:lumMod val="50000"/>
                  </a:schemeClr>
                </a:solidFill>
              </a:rPr>
              <a:t>Record Retention Codes (1 of 2)</a:t>
            </a:r>
          </a:p>
        </p:txBody>
      </p:sp>
      <p:sp>
        <p:nvSpPr>
          <p:cNvPr id="3" name="Content Placeholder 2"/>
          <p:cNvSpPr>
            <a:spLocks noGrp="1"/>
          </p:cNvSpPr>
          <p:nvPr>
            <p:ph idx="1"/>
          </p:nvPr>
        </p:nvSpPr>
        <p:spPr>
          <a:xfrm>
            <a:off x="712572" y="1400433"/>
            <a:ext cx="8561429" cy="4640930"/>
          </a:xfrm>
        </p:spPr>
        <p:txBody>
          <a:bodyPr>
            <a:noAutofit/>
          </a:bodyPr>
          <a:lstStyle/>
          <a:p>
            <a:r>
              <a:rPr lang="en-US" sz="2300" dirty="0"/>
              <a:t>A		Until Audit Requirements Met</a:t>
            </a:r>
          </a:p>
          <a:p>
            <a:r>
              <a:rPr lang="en-US" sz="2300" dirty="0"/>
              <a:t>AN		As needed for ongoing work – does not go to RC</a:t>
            </a:r>
          </a:p>
          <a:p>
            <a:r>
              <a:rPr lang="en-US" sz="2300" dirty="0"/>
              <a:t>AP		As produced or when distributed</a:t>
            </a:r>
          </a:p>
          <a:p>
            <a:r>
              <a:rPr lang="en-US" sz="2300" dirty="0"/>
              <a:t>C		Photocopy or similar type copy</a:t>
            </a:r>
          </a:p>
          <a:p>
            <a:r>
              <a:rPr lang="en-US" sz="2300" dirty="0"/>
              <a:t>CE		Calendar Year-End</a:t>
            </a:r>
          </a:p>
          <a:p>
            <a:r>
              <a:rPr lang="en-US" sz="2300" dirty="0"/>
              <a:t>D		Discard</a:t>
            </a:r>
          </a:p>
          <a:p>
            <a:r>
              <a:rPr lang="en-US" sz="2300" dirty="0"/>
              <a:t>FE		Fiscal Year-End</a:t>
            </a:r>
          </a:p>
          <a:p>
            <a:r>
              <a:rPr lang="en-US" sz="2300" dirty="0"/>
              <a:t>L		Useful Life in the office, until no longer regularly used</a:t>
            </a:r>
          </a:p>
          <a:p>
            <a:r>
              <a:rPr lang="en-US" sz="2300" dirty="0"/>
              <a:t>OS		Selected original kept</a:t>
            </a:r>
          </a:p>
        </p:txBody>
      </p:sp>
    </p:spTree>
    <p:extLst>
      <p:ext uri="{BB962C8B-B14F-4D97-AF65-F5344CB8AC3E}">
        <p14:creationId xmlns:p14="http://schemas.microsoft.com/office/powerpoint/2010/main" val="989135642"/>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78370"/>
          </a:xfrm>
        </p:spPr>
        <p:txBody>
          <a:bodyPr/>
          <a:lstStyle/>
          <a:p>
            <a:r>
              <a:rPr lang="en-US" dirty="0">
                <a:solidFill>
                  <a:schemeClr val="accent2">
                    <a:lumMod val="50000"/>
                  </a:schemeClr>
                </a:solidFill>
              </a:rPr>
              <a:t>Record Retention Codes (2 of 2)</a:t>
            </a:r>
          </a:p>
        </p:txBody>
      </p:sp>
      <p:sp>
        <p:nvSpPr>
          <p:cNvPr id="3" name="Content Placeholder 2"/>
          <p:cNvSpPr>
            <a:spLocks noGrp="1"/>
          </p:cNvSpPr>
          <p:nvPr>
            <p:ph idx="1"/>
          </p:nvPr>
        </p:nvSpPr>
        <p:spPr>
          <a:xfrm>
            <a:off x="646112" y="1351005"/>
            <a:ext cx="8627890" cy="5082746"/>
          </a:xfrm>
        </p:spPr>
        <p:txBody>
          <a:bodyPr>
            <a:noAutofit/>
          </a:bodyPr>
          <a:lstStyle/>
          <a:p>
            <a:r>
              <a:rPr lang="en-US" sz="2300" dirty="0"/>
              <a:t>PE		Permanent Preservation</a:t>
            </a:r>
          </a:p>
          <a:p>
            <a:r>
              <a:rPr lang="en-US" sz="2300" dirty="0"/>
              <a:t>R 		As required by law (statute of limitations)</a:t>
            </a:r>
          </a:p>
          <a:p>
            <a:r>
              <a:rPr lang="en-US" sz="2300" dirty="0"/>
              <a:t>S		Until superseded or noncurrent</a:t>
            </a:r>
          </a:p>
          <a:p>
            <a:r>
              <a:rPr lang="en-US" sz="2300" dirty="0"/>
              <a:t>SCAN	Scan to Digital</a:t>
            </a:r>
          </a:p>
          <a:p>
            <a:r>
              <a:rPr lang="en-US" sz="2300" dirty="0"/>
              <a:t>SH		Shred/Wipe</a:t>
            </a:r>
          </a:p>
          <a:p>
            <a:r>
              <a:rPr lang="en-US" sz="2300" dirty="0"/>
              <a:t>--		None, Zero, Nothing</a:t>
            </a:r>
          </a:p>
          <a:p>
            <a:r>
              <a:rPr lang="en-US" sz="2300" dirty="0"/>
              <a:t>&amp;		Kept in secure and fireproof storage</a:t>
            </a:r>
          </a:p>
          <a:p>
            <a:r>
              <a:rPr lang="en-US" sz="2300" b="1" dirty="0"/>
              <a:t>#</a:t>
            </a:r>
            <a:r>
              <a:rPr lang="en-US" sz="2300" dirty="0"/>
              <a:t>		To be held until determined there’s no pour-over will 			connected within the trust</a:t>
            </a:r>
          </a:p>
          <a:p>
            <a:r>
              <a:rPr lang="en-US" sz="2300" dirty="0" err="1"/>
              <a:t>Nums</a:t>
            </a:r>
            <a:r>
              <a:rPr lang="en-US" sz="2300" dirty="0"/>
              <a:t>	Time period in years for retention of the various 				record types</a:t>
            </a:r>
          </a:p>
        </p:txBody>
      </p:sp>
    </p:spTree>
    <p:extLst>
      <p:ext uri="{BB962C8B-B14F-4D97-AF65-F5344CB8AC3E}">
        <p14:creationId xmlns:p14="http://schemas.microsoft.com/office/powerpoint/2010/main" val="1446363252"/>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35" y="609600"/>
            <a:ext cx="9592962" cy="1169774"/>
          </a:xfrm>
        </p:spPr>
        <p:txBody>
          <a:bodyPr>
            <a:normAutofit fontScale="90000"/>
          </a:bodyPr>
          <a:lstStyle/>
          <a:p>
            <a:r>
              <a:rPr lang="en-US" sz="3600" b="1" dirty="0">
                <a:solidFill>
                  <a:schemeClr val="accent2">
                    <a:lumMod val="50000"/>
                  </a:schemeClr>
                </a:solidFill>
              </a:rPr>
              <a:t>Strategic Factors, Issues and Considerations in Drafting and Implementing a Retention Schedule</a:t>
            </a:r>
          </a:p>
        </p:txBody>
      </p:sp>
      <p:sp>
        <p:nvSpPr>
          <p:cNvPr id="3" name="Content Placeholder 2"/>
          <p:cNvSpPr>
            <a:spLocks noGrp="1"/>
          </p:cNvSpPr>
          <p:nvPr>
            <p:ph idx="1"/>
          </p:nvPr>
        </p:nvSpPr>
        <p:spPr/>
        <p:txBody>
          <a:bodyPr>
            <a:normAutofit/>
          </a:bodyPr>
          <a:lstStyle/>
          <a:p>
            <a:r>
              <a:rPr lang="en-US" sz="2300" dirty="0"/>
              <a:t>Retention Periods Must Comply with Applicable Laws</a:t>
            </a:r>
          </a:p>
          <a:p>
            <a:r>
              <a:rPr lang="en-US" sz="2300" dirty="0"/>
              <a:t>Review and Approval Needs to be Secured From All Stakeholders</a:t>
            </a:r>
          </a:p>
          <a:p>
            <a:r>
              <a:rPr lang="en-US" sz="2300" dirty="0"/>
              <a:t>Records Destruction Should be Done in the Normal Course of Business</a:t>
            </a:r>
          </a:p>
          <a:p>
            <a:r>
              <a:rPr lang="en-US" sz="2300" dirty="0"/>
              <a:t>Retention Schedule Should Not Be Developed to Improperly Destroy Evidence</a:t>
            </a:r>
          </a:p>
          <a:p>
            <a:r>
              <a:rPr lang="en-US" sz="2300" dirty="0"/>
              <a:t>Records Subject to Known Legal Process Must Be Preserved from Destruction</a:t>
            </a:r>
          </a:p>
        </p:txBody>
      </p:sp>
    </p:spTree>
    <p:extLst>
      <p:ext uri="{BB962C8B-B14F-4D97-AF65-F5344CB8AC3E}">
        <p14:creationId xmlns:p14="http://schemas.microsoft.com/office/powerpoint/2010/main" val="344806962"/>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D161-0C1B-294D-9BA5-07BC4BD6045C}"/>
              </a:ext>
            </a:extLst>
          </p:cNvPr>
          <p:cNvSpPr>
            <a:spLocks noGrp="1"/>
          </p:cNvSpPr>
          <p:nvPr>
            <p:ph type="title"/>
          </p:nvPr>
        </p:nvSpPr>
        <p:spPr>
          <a:xfrm>
            <a:off x="2438400" y="576073"/>
            <a:ext cx="7315200" cy="638131"/>
          </a:xfrm>
        </p:spPr>
        <p:txBody>
          <a:bodyPr>
            <a:noAutofit/>
          </a:bodyPr>
          <a:lstStyle/>
          <a:p>
            <a:r>
              <a:rPr lang="en-US" dirty="0">
                <a:solidFill>
                  <a:schemeClr val="accent2">
                    <a:lumMod val="50000"/>
                  </a:schemeClr>
                </a:solidFill>
              </a:rPr>
              <a:t>Concerns in Record Retention</a:t>
            </a:r>
          </a:p>
        </p:txBody>
      </p:sp>
      <p:pic>
        <p:nvPicPr>
          <p:cNvPr id="4" name="Content Placeholder 3">
            <a:extLst>
              <a:ext uri="{FF2B5EF4-FFF2-40B4-BE49-F238E27FC236}">
                <a16:creationId xmlns:a16="http://schemas.microsoft.com/office/drawing/2014/main" id="{34C9B9CF-CD11-9242-A2B6-A5BEB614F700}"/>
              </a:ext>
            </a:extLst>
          </p:cNvPr>
          <p:cNvPicPr>
            <a:picLocks noGrp="1" noChangeAspect="1"/>
          </p:cNvPicPr>
          <p:nvPr>
            <p:ph idx="1"/>
          </p:nvPr>
        </p:nvPicPr>
        <p:blipFill>
          <a:blip r:embed="rId3"/>
          <a:stretch>
            <a:fillRect/>
          </a:stretch>
        </p:blipFill>
        <p:spPr>
          <a:xfrm>
            <a:off x="1968204" y="1716374"/>
            <a:ext cx="2496918" cy="3033756"/>
          </a:xfrm>
          <a:prstGeom prst="rect">
            <a:avLst/>
          </a:prstGeom>
        </p:spPr>
      </p:pic>
      <p:sp>
        <p:nvSpPr>
          <p:cNvPr id="6" name="TextBox 5">
            <a:extLst>
              <a:ext uri="{FF2B5EF4-FFF2-40B4-BE49-F238E27FC236}">
                <a16:creationId xmlns:a16="http://schemas.microsoft.com/office/drawing/2014/main" id="{447C2667-6E84-3343-A790-242F71DBA35E}"/>
              </a:ext>
            </a:extLst>
          </p:cNvPr>
          <p:cNvSpPr txBox="1"/>
          <p:nvPr/>
        </p:nvSpPr>
        <p:spPr>
          <a:xfrm>
            <a:off x="5098473" y="1709758"/>
            <a:ext cx="4581236" cy="2677656"/>
          </a:xfrm>
          <a:prstGeom prst="rect">
            <a:avLst/>
          </a:prstGeom>
          <a:noFill/>
        </p:spPr>
        <p:txBody>
          <a:bodyPr wrap="square" rtlCol="0">
            <a:spAutoFit/>
          </a:bodyPr>
          <a:lstStyle/>
          <a:p>
            <a:r>
              <a:rPr lang="en-US" sz="2400" dirty="0"/>
              <a:t>* Retention Issues</a:t>
            </a:r>
          </a:p>
          <a:p>
            <a:r>
              <a:rPr lang="en-US" sz="2400" dirty="0"/>
              <a:t>* Creating a Retention Schedule</a:t>
            </a:r>
          </a:p>
          <a:p>
            <a:r>
              <a:rPr lang="en-US" sz="2400" dirty="0"/>
              <a:t>* Forms</a:t>
            </a:r>
          </a:p>
          <a:p>
            <a:r>
              <a:rPr lang="en-US" sz="2400" dirty="0"/>
              <a:t>* What to Toss</a:t>
            </a:r>
          </a:p>
          <a:p>
            <a:r>
              <a:rPr lang="en-US" sz="2400" dirty="0"/>
              <a:t>* What to Keep</a:t>
            </a:r>
          </a:p>
          <a:p>
            <a:r>
              <a:rPr lang="en-US" sz="2400" dirty="0"/>
              <a:t>* What to Archive</a:t>
            </a:r>
          </a:p>
          <a:p>
            <a:r>
              <a:rPr lang="en-US" sz="2400" dirty="0"/>
              <a:t>* How long to Keep it for</a:t>
            </a:r>
          </a:p>
        </p:txBody>
      </p:sp>
    </p:spTree>
    <p:extLst>
      <p:ext uri="{BB962C8B-B14F-4D97-AF65-F5344CB8AC3E}">
        <p14:creationId xmlns:p14="http://schemas.microsoft.com/office/powerpoint/2010/main" val="4242677142"/>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chemeClr val="accent2">
                    <a:lumMod val="50000"/>
                  </a:schemeClr>
                </a:solidFill>
              </a:rPr>
              <a:t>Data Gathering/Collection</a:t>
            </a:r>
          </a:p>
        </p:txBody>
      </p:sp>
      <p:sp>
        <p:nvSpPr>
          <p:cNvPr id="3" name="Content Placeholder 2"/>
          <p:cNvSpPr>
            <a:spLocks noGrp="1"/>
          </p:cNvSpPr>
          <p:nvPr>
            <p:ph idx="1"/>
          </p:nvPr>
        </p:nvSpPr>
        <p:spPr>
          <a:xfrm>
            <a:off x="-86497" y="1210962"/>
            <a:ext cx="10950146" cy="5424616"/>
          </a:xfrm>
        </p:spPr>
        <p:txBody>
          <a:bodyPr>
            <a:normAutofit fontScale="85000" lnSpcReduction="20000"/>
          </a:bodyPr>
          <a:lstStyle/>
          <a:p>
            <a:r>
              <a:rPr lang="en-US" sz="2500" b="1" dirty="0"/>
              <a:t>A Pre-Existing Records Listing </a:t>
            </a:r>
          </a:p>
          <a:p>
            <a:pPr lvl="1"/>
            <a:r>
              <a:rPr lang="en-US" sz="2500" dirty="0"/>
              <a:t>In all but the smallest organizations, the records listing is almost certainly                        incomplete</a:t>
            </a:r>
          </a:p>
          <a:p>
            <a:pPr lvl="1"/>
            <a:r>
              <a:rPr lang="en-US" sz="2500" dirty="0"/>
              <a:t>A large percentage of records will be meaningless to you and to others</a:t>
            </a:r>
          </a:p>
          <a:p>
            <a:pPr lvl="1"/>
            <a:r>
              <a:rPr lang="en-US" sz="2500" dirty="0"/>
              <a:t>Unless the list has been carefully edited, it will be duplicative</a:t>
            </a:r>
          </a:p>
          <a:p>
            <a:r>
              <a:rPr lang="en-US" sz="2500" b="1" dirty="0"/>
              <a:t>A Records Inventory/Survey is Necessary to Determine What Records Exist</a:t>
            </a:r>
          </a:p>
          <a:p>
            <a:pPr lvl="1"/>
            <a:r>
              <a:rPr lang="en-US" sz="2500" dirty="0"/>
              <a:t>Personnel must be high-quality, trained and intelligent if results are to be useful</a:t>
            </a:r>
          </a:p>
          <a:p>
            <a:pPr lvl="1"/>
            <a:r>
              <a:rPr lang="en-US" sz="2500" dirty="0"/>
              <a:t>Keep in mind that this process only describes the state of the records system        at a moment in time</a:t>
            </a:r>
          </a:p>
          <a:p>
            <a:pPr lvl="1"/>
            <a:r>
              <a:rPr lang="en-US" sz="2500" dirty="0"/>
              <a:t>A comprehensive inventory of electronic records may not be possible</a:t>
            </a:r>
          </a:p>
          <a:p>
            <a:pPr lvl="1"/>
            <a:r>
              <a:rPr lang="en-US" sz="2500" dirty="0"/>
              <a:t>Identifying the correct personnel to survey can be difficult</a:t>
            </a:r>
          </a:p>
          <a:p>
            <a:pPr lvl="1"/>
            <a:r>
              <a:rPr lang="en-US" sz="2500" dirty="0"/>
              <a:t>The response rate is often low and can be of poor quality</a:t>
            </a:r>
          </a:p>
          <a:p>
            <a:pPr lvl="1"/>
            <a:r>
              <a:rPr lang="en-US" sz="2500" dirty="0"/>
              <a:t>The survey form size and the number of questions on it must be limited</a:t>
            </a:r>
          </a:p>
          <a:p>
            <a:pPr lvl="1"/>
            <a:r>
              <a:rPr lang="en-US" sz="2500" dirty="0"/>
              <a:t>Interviews, and the problems associated with them, will definitely be   encountered</a:t>
            </a:r>
          </a:p>
          <a:p>
            <a:endParaRPr lang="en-US" dirty="0"/>
          </a:p>
          <a:p>
            <a:endParaRPr lang="en-US" dirty="0"/>
          </a:p>
        </p:txBody>
      </p:sp>
    </p:spTree>
    <p:extLst>
      <p:ext uri="{BB962C8B-B14F-4D97-AF65-F5344CB8AC3E}">
        <p14:creationId xmlns:p14="http://schemas.microsoft.com/office/powerpoint/2010/main" val="3869670742"/>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chemeClr val="accent2">
                    <a:lumMod val="50000"/>
                  </a:schemeClr>
                </a:solidFill>
              </a:rPr>
              <a:t>What Information is Needed?</a:t>
            </a:r>
          </a:p>
        </p:txBody>
      </p:sp>
      <p:sp>
        <p:nvSpPr>
          <p:cNvPr id="3" name="Content Placeholder 2"/>
          <p:cNvSpPr>
            <a:spLocks noGrp="1"/>
          </p:cNvSpPr>
          <p:nvPr>
            <p:ph idx="1"/>
          </p:nvPr>
        </p:nvSpPr>
        <p:spPr>
          <a:xfrm>
            <a:off x="-119448" y="1140941"/>
            <a:ext cx="11518558" cy="5589373"/>
          </a:xfrm>
        </p:spPr>
        <p:txBody>
          <a:bodyPr>
            <a:normAutofit fontScale="85000" lnSpcReduction="20000"/>
          </a:bodyPr>
          <a:lstStyle/>
          <a:p>
            <a:r>
              <a:rPr lang="en-US" sz="2600" dirty="0"/>
              <a:t>As complete a list of the kinds of records that your organization generates,                    receives, and uses as you can gather</a:t>
            </a:r>
          </a:p>
          <a:p>
            <a:r>
              <a:rPr lang="en-US" sz="2600" dirty="0"/>
              <a:t>Simply compiling a list of records or of kinds of records won’t permit you to                 construct a useful retention schedule. You need a useful description of the              kind of information that it records</a:t>
            </a:r>
          </a:p>
          <a:p>
            <a:r>
              <a:rPr lang="en-US" sz="2600" dirty="0"/>
              <a:t>The length of time the record is to be is critical – and is the major common            problem area because most people want to retain records longer than necessary:</a:t>
            </a:r>
          </a:p>
          <a:p>
            <a:pPr marL="971550" lvl="1" indent="-514350">
              <a:buFont typeface="+mj-lt"/>
              <a:buAutoNum type="arabicPeriod"/>
            </a:pPr>
            <a:r>
              <a:rPr lang="en-US" sz="2600" dirty="0"/>
              <a:t>They overestimate the real, ongoing value of their records</a:t>
            </a:r>
          </a:p>
          <a:p>
            <a:pPr marL="971550" lvl="1" indent="-514350">
              <a:buFont typeface="+mj-lt"/>
              <a:buAutoNum type="arabicPeriod"/>
            </a:pPr>
            <a:r>
              <a:rPr lang="en-US" sz="2600" dirty="0"/>
              <a:t>They assume that legal retention periods are longer than they actually are</a:t>
            </a:r>
          </a:p>
          <a:p>
            <a:pPr marL="971550" lvl="1" indent="-514350">
              <a:buFont typeface="+mj-lt"/>
              <a:buAutoNum type="arabicPeriod"/>
            </a:pPr>
            <a:r>
              <a:rPr lang="en-US" sz="2600" dirty="0"/>
              <a:t>They believe that they must be able to answer any inquiry, regardless of           how unreasonable or how old the information that is requested</a:t>
            </a:r>
          </a:p>
          <a:p>
            <a:pPr marL="971550" lvl="1" indent="-514350">
              <a:buFont typeface="+mj-lt"/>
              <a:buAutoNum type="arabicPeriod"/>
            </a:pPr>
            <a:r>
              <a:rPr lang="en-US" sz="2600" dirty="0"/>
              <a:t>They think that the legal risks surrounding their records extend much           further into the past than they really do</a:t>
            </a:r>
          </a:p>
          <a:p>
            <a:pPr marL="971550" lvl="1" indent="-514350">
              <a:buFont typeface="+mj-lt"/>
              <a:buAutoNum type="arabicPeriod"/>
            </a:pPr>
            <a:r>
              <a:rPr lang="en-US" sz="2600" dirty="0"/>
              <a:t>They are simply afraid or reluctant to dispose of old records</a:t>
            </a:r>
          </a:p>
          <a:p>
            <a:pPr marL="971550" lvl="1" indent="-514350">
              <a:buFont typeface="+mj-lt"/>
              <a:buAutoNum type="arabicPeriod"/>
            </a:pPr>
            <a:r>
              <a:rPr lang="en-US" sz="2600" dirty="0"/>
              <a:t>Their assumptions about risk are often based upon purely                   hypothetical, one-in-a-million scenarios</a:t>
            </a:r>
          </a:p>
          <a:p>
            <a:pPr marL="457200" lvl="1" indent="0">
              <a:buNone/>
            </a:pPr>
            <a:endParaRPr lang="en-US" sz="2600" dirty="0"/>
          </a:p>
        </p:txBody>
      </p:sp>
    </p:spTree>
    <p:extLst>
      <p:ext uri="{BB962C8B-B14F-4D97-AF65-F5344CB8AC3E}">
        <p14:creationId xmlns:p14="http://schemas.microsoft.com/office/powerpoint/2010/main" val="171117475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What is a Record ?</a:t>
            </a:r>
          </a:p>
        </p:txBody>
      </p:sp>
      <p:sp>
        <p:nvSpPr>
          <p:cNvPr id="11" name="TextBox 10"/>
          <p:cNvSpPr txBox="1"/>
          <p:nvPr/>
        </p:nvSpPr>
        <p:spPr>
          <a:xfrm>
            <a:off x="1023881" y="1841205"/>
            <a:ext cx="4031227" cy="2893100"/>
          </a:xfrm>
          <a:prstGeom prst="rect">
            <a:avLst/>
          </a:prstGeom>
          <a:noFill/>
        </p:spPr>
        <p:txBody>
          <a:bodyPr wrap="square" rtlCol="0">
            <a:spAutoFit/>
          </a:bodyPr>
          <a:lstStyle/>
          <a:p>
            <a:r>
              <a:rPr lang="en-US" sz="2600" dirty="0"/>
              <a:t>A record is a document, data, or set of data that is created or received in the course of an organization’s business that meets </a:t>
            </a:r>
          </a:p>
          <a:p>
            <a:r>
              <a:rPr lang="en-US" sz="2600" dirty="0"/>
              <a:t>five characteristics:</a:t>
            </a:r>
          </a:p>
        </p:txBody>
      </p:sp>
      <p:pic>
        <p:nvPicPr>
          <p:cNvPr id="2052" name="Picture 4" descr=" What is a Record? visual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328" y="710081"/>
            <a:ext cx="5238750" cy="501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05079"/>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16" y="593125"/>
            <a:ext cx="9286359" cy="967946"/>
          </a:xfrm>
        </p:spPr>
        <p:txBody>
          <a:bodyPr>
            <a:normAutofit/>
          </a:bodyPr>
          <a:lstStyle/>
          <a:p>
            <a:r>
              <a:rPr lang="en-US" b="1" dirty="0">
                <a:solidFill>
                  <a:schemeClr val="accent2">
                    <a:lumMod val="50000"/>
                  </a:schemeClr>
                </a:solidFill>
              </a:rPr>
              <a:t>Structuring a Records Retention Schedule</a:t>
            </a:r>
          </a:p>
        </p:txBody>
      </p:sp>
      <p:sp>
        <p:nvSpPr>
          <p:cNvPr id="3" name="Content Placeholder 2"/>
          <p:cNvSpPr>
            <a:spLocks noGrp="1"/>
          </p:cNvSpPr>
          <p:nvPr>
            <p:ph sz="half" idx="1"/>
          </p:nvPr>
        </p:nvSpPr>
        <p:spPr>
          <a:xfrm>
            <a:off x="405485" y="1707508"/>
            <a:ext cx="4184035" cy="3880772"/>
          </a:xfrm>
        </p:spPr>
        <p:txBody>
          <a:bodyPr>
            <a:normAutofit fontScale="85000" lnSpcReduction="20000"/>
          </a:bodyPr>
          <a:lstStyle/>
          <a:p>
            <a:r>
              <a:rPr lang="en-US" sz="2400" b="1" dirty="0"/>
              <a:t>Considerations</a:t>
            </a:r>
          </a:p>
          <a:p>
            <a:pPr lvl="1"/>
            <a:r>
              <a:rPr lang="en-US" sz="2000" dirty="0"/>
              <a:t>The complexity of the retention schedule will vary depending on the size and complexity of the organization</a:t>
            </a:r>
          </a:p>
          <a:p>
            <a:pPr lvl="1"/>
            <a:r>
              <a:rPr lang="en-US" sz="2000" dirty="0"/>
              <a:t>The larger the organization, the more complex the web of supporting services and departments needed to support its core operations</a:t>
            </a:r>
          </a:p>
          <a:p>
            <a:pPr lvl="1"/>
            <a:r>
              <a:rPr lang="en-US" sz="2000" dirty="0"/>
              <a:t>In order to really understand the records generated by an organization, understanding its operations, including both core and support operations, is essential</a:t>
            </a:r>
          </a:p>
        </p:txBody>
      </p:sp>
      <p:sp>
        <p:nvSpPr>
          <p:cNvPr id="4" name="Content Placeholder 3"/>
          <p:cNvSpPr>
            <a:spLocks noGrp="1"/>
          </p:cNvSpPr>
          <p:nvPr>
            <p:ph sz="half" idx="2"/>
          </p:nvPr>
        </p:nvSpPr>
        <p:spPr>
          <a:xfrm>
            <a:off x="5069375" y="1707508"/>
            <a:ext cx="4184034" cy="3880773"/>
          </a:xfrm>
        </p:spPr>
        <p:txBody>
          <a:bodyPr>
            <a:normAutofit fontScale="85000" lnSpcReduction="20000"/>
          </a:bodyPr>
          <a:lstStyle/>
          <a:p>
            <a:r>
              <a:rPr lang="en-US" sz="2400" b="1" dirty="0"/>
              <a:t>The Need for Structure</a:t>
            </a:r>
          </a:p>
          <a:p>
            <a:pPr lvl="1"/>
            <a:r>
              <a:rPr lang="en-US" sz="2000" dirty="0"/>
              <a:t>A reasonably complete records listing will be very long. The more complete and accurate the list, the worse the problem</a:t>
            </a:r>
          </a:p>
          <a:p>
            <a:pPr lvl="1"/>
            <a:r>
              <a:rPr lang="en-US" sz="2000" dirty="0"/>
              <a:t>An as-is listing will be in alphabetic or form number order, or no order at all, which is not very useful</a:t>
            </a:r>
          </a:p>
          <a:p>
            <a:pPr lvl="1"/>
            <a:r>
              <a:rPr lang="en-US" sz="2000" dirty="0"/>
              <a:t>Even a complete records listing will change over time. For this reason it’s not recommended to use a records listing as your retention schedule.</a:t>
            </a:r>
          </a:p>
        </p:txBody>
      </p:sp>
    </p:spTree>
    <p:extLst>
      <p:ext uri="{BB962C8B-B14F-4D97-AF65-F5344CB8AC3E}">
        <p14:creationId xmlns:p14="http://schemas.microsoft.com/office/powerpoint/2010/main" val="3565125837"/>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Questions so far?</a:t>
            </a:r>
          </a:p>
        </p:txBody>
      </p:sp>
      <p:pic>
        <p:nvPicPr>
          <p:cNvPr id="4098" name="Picture 2" descr="C:\Users\ChiomentiP\Pictures\June_July 2012\2012-07-01_13-22-29_37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03230" y="2521888"/>
            <a:ext cx="5145578" cy="315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025566"/>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404" y="115330"/>
            <a:ext cx="8596668" cy="1320800"/>
          </a:xfrm>
        </p:spPr>
        <p:txBody>
          <a:bodyPr>
            <a:normAutofit/>
          </a:bodyPr>
          <a:lstStyle/>
          <a:p>
            <a:pPr algn="ctr"/>
            <a:r>
              <a:rPr lang="en-US" b="1" dirty="0">
                <a:solidFill>
                  <a:schemeClr val="accent2">
                    <a:lumMod val="75000"/>
                  </a:schemeClr>
                </a:solidFill>
              </a:rPr>
              <a:t>Factors to Consider in Determining Retention Periods</a:t>
            </a:r>
          </a:p>
        </p:txBody>
      </p:sp>
      <p:sp>
        <p:nvSpPr>
          <p:cNvPr id="3" name="Content Placeholder 2"/>
          <p:cNvSpPr>
            <a:spLocks noGrp="1"/>
          </p:cNvSpPr>
          <p:nvPr>
            <p:ph idx="1"/>
          </p:nvPr>
        </p:nvSpPr>
        <p:spPr>
          <a:xfrm>
            <a:off x="53546" y="1318055"/>
            <a:ext cx="9700054" cy="5457568"/>
          </a:xfrm>
        </p:spPr>
        <p:txBody>
          <a:bodyPr>
            <a:noAutofit/>
          </a:bodyPr>
          <a:lstStyle/>
          <a:p>
            <a:r>
              <a:rPr lang="en-US" sz="2000" dirty="0"/>
              <a:t>Inasmuch as records are obviously created to support business processes, those records must be available, as much as possible, when they are needed by the staff that is performing the associated work activity. Eventually the record’s role in supporting the business process is completed, and if no other uses for the record are in the mix of retention factors, the record is eligible for destruction</a:t>
            </a:r>
          </a:p>
          <a:p>
            <a:r>
              <a:rPr lang="en-US" sz="2000" dirty="0"/>
              <a:t>Although most legal requirements affecting records retention impose minimum retention periods, with no penalty for retaining records longer, increasingly the situation is that legal requirements impose maximum retention periods, beyond which a record cannot legally be retained</a:t>
            </a:r>
          </a:p>
          <a:p>
            <a:r>
              <a:rPr lang="en-US" sz="2000" dirty="0"/>
              <a:t>In order to make sound risk-management records retention decisions, it’s necessary to have some understanding of the kinds of claims, lawsuits, investigations, and other activities that your organization is subject to. This information includes not only the nature and frequency of the actions themselves, but also the kind of records involved, the magnitude of the risk involved in monetary or other terms, and the time frames in which they occur</a:t>
            </a:r>
          </a:p>
        </p:txBody>
      </p:sp>
    </p:spTree>
    <p:extLst>
      <p:ext uri="{BB962C8B-B14F-4D97-AF65-F5344CB8AC3E}">
        <p14:creationId xmlns:p14="http://schemas.microsoft.com/office/powerpoint/2010/main" val="3473118795"/>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2">
                    <a:lumMod val="75000"/>
                  </a:schemeClr>
                </a:solidFill>
              </a:rPr>
              <a:t>Developing Record Series</a:t>
            </a:r>
          </a:p>
        </p:txBody>
      </p:sp>
      <p:sp>
        <p:nvSpPr>
          <p:cNvPr id="3" name="Content Placeholder 2"/>
          <p:cNvSpPr>
            <a:spLocks noGrp="1"/>
          </p:cNvSpPr>
          <p:nvPr>
            <p:ph idx="1"/>
          </p:nvPr>
        </p:nvSpPr>
        <p:spPr>
          <a:xfrm>
            <a:off x="-94735" y="1322173"/>
            <a:ext cx="10515600" cy="5189837"/>
          </a:xfrm>
        </p:spPr>
        <p:txBody>
          <a:bodyPr>
            <a:normAutofit lnSpcReduction="10000"/>
          </a:bodyPr>
          <a:lstStyle/>
          <a:p>
            <a:r>
              <a:rPr lang="en-US" sz="2300" b="1" dirty="0"/>
              <a:t>Records Within a Series Should be Closely Related</a:t>
            </a:r>
          </a:p>
          <a:p>
            <a:pPr lvl="1"/>
            <a:r>
              <a:rPr lang="en-US" sz="2000" dirty="0"/>
              <a:t>The individual record types within any series will have the same retention      period. The records must be sufficiently similar that no issues will arise if          they are destroyed after the same period of time</a:t>
            </a:r>
          </a:p>
          <a:p>
            <a:r>
              <a:rPr lang="en-US" sz="2300" b="1" dirty="0"/>
              <a:t>Records Series Must Be Meaningful</a:t>
            </a:r>
          </a:p>
          <a:p>
            <a:pPr lvl="1"/>
            <a:r>
              <a:rPr lang="en-US" sz="2000" dirty="0"/>
              <a:t>Records series must describe actual records. Not only must the series title and description be written with adequate clarity to allow people to accurately decide just what records you’re talking about; but also what  the title and description refers to must correspond with actual, identifiable, and related records within   your organization</a:t>
            </a:r>
          </a:p>
          <a:p>
            <a:r>
              <a:rPr lang="en-US" sz="2300" b="1" dirty="0"/>
              <a:t>Records Series Can Have Multiple Uses</a:t>
            </a:r>
          </a:p>
          <a:p>
            <a:pPr lvl="1"/>
            <a:r>
              <a:rPr lang="en-US" sz="2000" dirty="0"/>
              <a:t>By its nature, a retention schedule tells you something about your records.      Large, broad records series, </a:t>
            </a:r>
            <a:r>
              <a:rPr lang="en-US" sz="2000" dirty="0" err="1"/>
              <a:t>or”buckets</a:t>
            </a:r>
            <a:r>
              <a:rPr lang="en-US" sz="2000" dirty="0"/>
              <a:t>” provide information about them              at a very high level. A well-developed and reasonably granular retention      schedule may serve as the basis for an indexing system or filing plan</a:t>
            </a:r>
          </a:p>
        </p:txBody>
      </p:sp>
    </p:spTree>
    <p:extLst>
      <p:ext uri="{BB962C8B-B14F-4D97-AF65-F5344CB8AC3E}">
        <p14:creationId xmlns:p14="http://schemas.microsoft.com/office/powerpoint/2010/main" val="399855400"/>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086" y="82377"/>
            <a:ext cx="9601196" cy="930877"/>
          </a:xfrm>
        </p:spPr>
        <p:txBody>
          <a:bodyPr/>
          <a:lstStyle/>
          <a:p>
            <a:r>
              <a:rPr lang="en-US" dirty="0">
                <a:solidFill>
                  <a:schemeClr val="tx1"/>
                </a:solidFill>
              </a:rPr>
              <a:t>					What to Keep</a:t>
            </a:r>
          </a:p>
        </p:txBody>
      </p:sp>
      <p:sp>
        <p:nvSpPr>
          <p:cNvPr id="3" name="Content Placeholder 2"/>
          <p:cNvSpPr>
            <a:spLocks noGrp="1"/>
          </p:cNvSpPr>
          <p:nvPr>
            <p:ph idx="1"/>
          </p:nvPr>
        </p:nvSpPr>
        <p:spPr>
          <a:xfrm>
            <a:off x="-37070" y="827902"/>
            <a:ext cx="10465217" cy="5770605"/>
          </a:xfrm>
        </p:spPr>
        <p:txBody>
          <a:bodyPr>
            <a:normAutofit/>
          </a:bodyPr>
          <a:lstStyle/>
          <a:p>
            <a:pPr marL="342900" indent="-342900">
              <a:buFont typeface="Arial" pitchFamily="34" charset="0"/>
              <a:buChar char="•"/>
            </a:pPr>
            <a:r>
              <a:rPr lang="en-US" sz="2500" b="1" dirty="0">
                <a:solidFill>
                  <a:schemeClr val="bg2">
                    <a:lumMod val="10000"/>
                  </a:schemeClr>
                </a:solidFill>
              </a:rPr>
              <a:t>Correspondence </a:t>
            </a:r>
            <a:r>
              <a:rPr lang="en-US" sz="2300" dirty="0">
                <a:solidFill>
                  <a:schemeClr val="bg2">
                    <a:lumMod val="10000"/>
                  </a:schemeClr>
                </a:solidFill>
              </a:rPr>
              <a:t>dealing</a:t>
            </a:r>
            <a:r>
              <a:rPr lang="en-US" sz="2300" i="0" dirty="0">
                <a:solidFill>
                  <a:schemeClr val="bg2">
                    <a:lumMod val="10000"/>
                  </a:schemeClr>
                </a:solidFill>
              </a:rPr>
              <a:t> with development or interpretation </a:t>
            </a:r>
            <a:r>
              <a:rPr lang="en-US" sz="2300" dirty="0">
                <a:solidFill>
                  <a:schemeClr val="bg2">
                    <a:lumMod val="10000"/>
                  </a:schemeClr>
                </a:solidFill>
              </a:rPr>
              <a:t>of      </a:t>
            </a:r>
            <a:r>
              <a:rPr lang="en-US" sz="2300" i="0" dirty="0">
                <a:solidFill>
                  <a:schemeClr val="bg2">
                    <a:lumMod val="10000"/>
                  </a:schemeClr>
                </a:solidFill>
              </a:rPr>
              <a:t>policies, administrative problems, evaluations of personnel, projects, statistics, development of programs, final travel itinerary, complete        set of original form letters</a:t>
            </a:r>
          </a:p>
          <a:p>
            <a:pPr marL="342900" indent="-342900">
              <a:buFont typeface="Arial" pitchFamily="34" charset="0"/>
              <a:buChar char="•"/>
            </a:pPr>
            <a:r>
              <a:rPr lang="en-US" sz="2500" b="1" dirty="0">
                <a:solidFill>
                  <a:schemeClr val="bg2">
                    <a:lumMod val="10000"/>
                  </a:schemeClr>
                </a:solidFill>
              </a:rPr>
              <a:t>Minutes </a:t>
            </a:r>
            <a:r>
              <a:rPr lang="en-US" sz="2500" dirty="0">
                <a:solidFill>
                  <a:schemeClr val="bg2">
                    <a:lumMod val="10000"/>
                  </a:schemeClr>
                </a:solidFill>
              </a:rPr>
              <a:t>p</a:t>
            </a:r>
            <a:r>
              <a:rPr lang="en-US" sz="2300" i="0" dirty="0">
                <a:solidFill>
                  <a:schemeClr val="bg2">
                    <a:lumMod val="10000"/>
                  </a:schemeClr>
                </a:solidFill>
              </a:rPr>
              <a:t>roduced by your department or for which someone in your department is the chair</a:t>
            </a:r>
          </a:p>
          <a:p>
            <a:pPr marL="342900" indent="-342900">
              <a:buFont typeface="Arial" pitchFamily="34" charset="0"/>
              <a:buChar char="•"/>
            </a:pPr>
            <a:r>
              <a:rPr lang="en-US" sz="2500" b="1" dirty="0">
                <a:solidFill>
                  <a:schemeClr val="bg2">
                    <a:lumMod val="10000"/>
                  </a:schemeClr>
                </a:solidFill>
              </a:rPr>
              <a:t>Reference or Case files </a:t>
            </a:r>
            <a:r>
              <a:rPr lang="en-US" sz="2500" dirty="0">
                <a:solidFill>
                  <a:schemeClr val="bg2">
                    <a:lumMod val="10000"/>
                  </a:schemeClr>
                </a:solidFill>
              </a:rPr>
              <a:t>created for specific purposes and used regularly during the development or solving of a problem or case</a:t>
            </a:r>
            <a:endParaRPr lang="en-US" sz="2500" b="1" dirty="0">
              <a:solidFill>
                <a:schemeClr val="bg2">
                  <a:lumMod val="10000"/>
                </a:schemeClr>
              </a:solidFill>
            </a:endParaRPr>
          </a:p>
          <a:p>
            <a:pPr marL="342900" indent="-342900">
              <a:buFont typeface="Arial" pitchFamily="34" charset="0"/>
              <a:buChar char="•"/>
            </a:pPr>
            <a:r>
              <a:rPr lang="en-US" sz="2700" b="1" dirty="0">
                <a:solidFill>
                  <a:schemeClr val="bg2">
                    <a:lumMod val="10000"/>
                  </a:schemeClr>
                </a:solidFill>
              </a:rPr>
              <a:t>Topical files </a:t>
            </a:r>
            <a:r>
              <a:rPr lang="en-US" sz="2500" dirty="0">
                <a:solidFill>
                  <a:schemeClr val="bg2">
                    <a:lumMod val="10000"/>
                  </a:schemeClr>
                </a:solidFill>
              </a:rPr>
              <a:t>containing collected materials closely related to the work of your office</a:t>
            </a:r>
            <a:endParaRPr lang="en-US" sz="2500" b="1" dirty="0">
              <a:solidFill>
                <a:schemeClr val="bg2">
                  <a:lumMod val="10000"/>
                </a:schemeClr>
              </a:solidFill>
            </a:endParaRPr>
          </a:p>
          <a:p>
            <a:pPr marL="342900" indent="-342900">
              <a:buFont typeface="Arial" pitchFamily="34" charset="0"/>
              <a:buChar char="•"/>
            </a:pPr>
            <a:r>
              <a:rPr lang="en-US" sz="2500" b="1" dirty="0">
                <a:solidFill>
                  <a:schemeClr val="bg2">
                    <a:lumMod val="10000"/>
                  </a:schemeClr>
                </a:solidFill>
              </a:rPr>
              <a:t>Materials published by your department </a:t>
            </a:r>
            <a:r>
              <a:rPr lang="en-US" sz="2500" dirty="0">
                <a:solidFill>
                  <a:schemeClr val="bg2">
                    <a:lumMod val="10000"/>
                  </a:schemeClr>
                </a:solidFill>
              </a:rPr>
              <a:t>including</a:t>
            </a:r>
            <a:r>
              <a:rPr lang="en-US" sz="2500" b="1" dirty="0">
                <a:solidFill>
                  <a:schemeClr val="bg2">
                    <a:lumMod val="10000"/>
                  </a:schemeClr>
                </a:solidFill>
              </a:rPr>
              <a:t> </a:t>
            </a:r>
            <a:r>
              <a:rPr lang="en-US" sz="2500" dirty="0">
                <a:solidFill>
                  <a:schemeClr val="bg2">
                    <a:lumMod val="10000"/>
                  </a:schemeClr>
                </a:solidFill>
              </a:rPr>
              <a:t>all audiovisual</a:t>
            </a:r>
            <a:r>
              <a:rPr lang="en-US" sz="2300" i="0" dirty="0">
                <a:solidFill>
                  <a:schemeClr val="bg2">
                    <a:lumMod val="10000"/>
                  </a:schemeClr>
                </a:solidFill>
              </a:rPr>
              <a:t> material (videos, photos, pod casts), one or more copies of reports         </a:t>
            </a:r>
            <a:r>
              <a:rPr lang="en-US" sz="2300" dirty="0">
                <a:solidFill>
                  <a:schemeClr val="bg2">
                    <a:lumMod val="10000"/>
                  </a:schemeClr>
                </a:solidFill>
              </a:rPr>
              <a:t>and</a:t>
            </a:r>
            <a:r>
              <a:rPr lang="en-US" sz="2300" i="0" dirty="0">
                <a:solidFill>
                  <a:schemeClr val="bg2">
                    <a:lumMod val="10000"/>
                  </a:schemeClr>
                </a:solidFill>
              </a:rPr>
              <a:t> brochures, and certain financial reports that provide year-end or    summary type information</a:t>
            </a:r>
          </a:p>
          <a:p>
            <a:endParaRPr lang="en-US" dirty="0"/>
          </a:p>
        </p:txBody>
      </p:sp>
    </p:spTree>
    <p:extLst>
      <p:ext uri="{BB962C8B-B14F-4D97-AF65-F5344CB8AC3E}">
        <p14:creationId xmlns:p14="http://schemas.microsoft.com/office/powerpoint/2010/main" val="1119003040"/>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861" y="879005"/>
            <a:ext cx="9753600" cy="756848"/>
          </a:xfrm>
        </p:spPr>
        <p:txBody>
          <a:bodyPr/>
          <a:lstStyle/>
          <a:p>
            <a:r>
              <a:rPr lang="en-US" dirty="0">
                <a:solidFill>
                  <a:schemeClr val="tx1"/>
                </a:solidFill>
              </a:rPr>
              <a:t>				What to Toss</a:t>
            </a:r>
          </a:p>
        </p:txBody>
      </p:sp>
      <p:sp>
        <p:nvSpPr>
          <p:cNvPr id="3" name="Content Placeholder 2"/>
          <p:cNvSpPr>
            <a:spLocks noGrp="1"/>
          </p:cNvSpPr>
          <p:nvPr>
            <p:ph idx="1"/>
          </p:nvPr>
        </p:nvSpPr>
        <p:spPr>
          <a:xfrm>
            <a:off x="594259" y="1729947"/>
            <a:ext cx="11378220" cy="4941586"/>
          </a:xfrm>
        </p:spPr>
        <p:txBody>
          <a:bodyPr>
            <a:normAutofit/>
          </a:bodyPr>
          <a:lstStyle/>
          <a:p>
            <a:r>
              <a:rPr lang="en-US" sz="2600" b="1" dirty="0">
                <a:solidFill>
                  <a:schemeClr val="bg2">
                    <a:lumMod val="10000"/>
                  </a:schemeClr>
                </a:solidFill>
              </a:rPr>
              <a:t>Routine requests and acknowledgments </a:t>
            </a:r>
            <a:r>
              <a:rPr lang="en-US" sz="2500" dirty="0">
                <a:solidFill>
                  <a:schemeClr val="bg2">
                    <a:lumMod val="10000"/>
                  </a:schemeClr>
                </a:solidFill>
              </a:rPr>
              <a:t>for catalogs,             </a:t>
            </a:r>
            <a:r>
              <a:rPr lang="en-US" sz="2500" dirty="0" err="1">
                <a:solidFill>
                  <a:schemeClr val="bg2">
                    <a:lumMod val="10000"/>
                  </a:schemeClr>
                </a:solidFill>
              </a:rPr>
              <a:t>brochures,or</a:t>
            </a:r>
            <a:r>
              <a:rPr lang="en-US" sz="2500" dirty="0">
                <a:solidFill>
                  <a:schemeClr val="bg2">
                    <a:lumMod val="10000"/>
                  </a:schemeClr>
                </a:solidFill>
              </a:rPr>
              <a:t> other stocked items</a:t>
            </a:r>
          </a:p>
          <a:p>
            <a:r>
              <a:rPr lang="en-US" sz="2600" b="1" dirty="0">
                <a:solidFill>
                  <a:schemeClr val="bg2">
                    <a:lumMod val="10000"/>
                  </a:schemeClr>
                </a:solidFill>
              </a:rPr>
              <a:t>Routine requests and</a:t>
            </a:r>
            <a:r>
              <a:rPr lang="en-US" sz="2600" dirty="0">
                <a:solidFill>
                  <a:schemeClr val="bg2">
                    <a:lumMod val="10000"/>
                  </a:schemeClr>
                </a:solidFill>
              </a:rPr>
              <a:t> </a:t>
            </a:r>
            <a:r>
              <a:rPr lang="en-US" sz="2600" b="1" dirty="0">
                <a:solidFill>
                  <a:schemeClr val="bg2">
                    <a:lumMod val="10000"/>
                  </a:schemeClr>
                </a:solidFill>
              </a:rPr>
              <a:t>acknowledgments</a:t>
            </a:r>
            <a:r>
              <a:rPr lang="en-US" sz="2600" dirty="0">
                <a:solidFill>
                  <a:schemeClr val="bg2">
                    <a:lumMod val="10000"/>
                  </a:schemeClr>
                </a:solidFill>
              </a:rPr>
              <a:t> </a:t>
            </a:r>
            <a:r>
              <a:rPr lang="en-US" sz="2500" dirty="0">
                <a:solidFill>
                  <a:schemeClr val="bg2">
                    <a:lumMod val="10000"/>
                  </a:schemeClr>
                </a:solidFill>
              </a:rPr>
              <a:t>for your office’s                services, and letters of appreciation,  </a:t>
            </a:r>
          </a:p>
          <a:p>
            <a:r>
              <a:rPr lang="en-US" sz="2600" b="1" dirty="0">
                <a:solidFill>
                  <a:schemeClr val="bg2">
                    <a:lumMod val="10000"/>
                  </a:schemeClr>
                </a:solidFill>
              </a:rPr>
              <a:t>Circular memos </a:t>
            </a:r>
            <a:r>
              <a:rPr lang="en-US" sz="2500" dirty="0">
                <a:solidFill>
                  <a:schemeClr val="bg2">
                    <a:lumMod val="10000"/>
                  </a:schemeClr>
                </a:solidFill>
              </a:rPr>
              <a:t>from other offices</a:t>
            </a:r>
          </a:p>
          <a:p>
            <a:r>
              <a:rPr lang="en-US" sz="2600" b="1" dirty="0">
                <a:solidFill>
                  <a:schemeClr val="bg2">
                    <a:lumMod val="10000"/>
                  </a:schemeClr>
                </a:solidFill>
              </a:rPr>
              <a:t>Correspondence</a:t>
            </a:r>
            <a:r>
              <a:rPr lang="en-US" sz="2600" dirty="0">
                <a:solidFill>
                  <a:schemeClr val="bg2">
                    <a:lumMod val="10000"/>
                  </a:schemeClr>
                </a:solidFill>
              </a:rPr>
              <a:t> </a:t>
            </a:r>
            <a:r>
              <a:rPr lang="en-US" sz="2500" dirty="0">
                <a:solidFill>
                  <a:schemeClr val="bg2">
                    <a:lumMod val="10000"/>
                  </a:schemeClr>
                </a:solidFill>
              </a:rPr>
              <a:t>concerning travel planning</a:t>
            </a:r>
          </a:p>
          <a:p>
            <a:r>
              <a:rPr lang="en-US" sz="2600" b="1" dirty="0">
                <a:solidFill>
                  <a:schemeClr val="bg2">
                    <a:lumMod val="10000"/>
                  </a:schemeClr>
                </a:solidFill>
              </a:rPr>
              <a:t>Non-SDA</a:t>
            </a:r>
            <a:r>
              <a:rPr lang="en-US" sz="2600" dirty="0">
                <a:solidFill>
                  <a:schemeClr val="bg2">
                    <a:lumMod val="10000"/>
                  </a:schemeClr>
                </a:solidFill>
              </a:rPr>
              <a:t> </a:t>
            </a:r>
            <a:r>
              <a:rPr lang="en-US" sz="2500" dirty="0">
                <a:solidFill>
                  <a:schemeClr val="bg2">
                    <a:lumMod val="10000"/>
                  </a:schemeClr>
                </a:solidFill>
              </a:rPr>
              <a:t>published or duplicated material</a:t>
            </a:r>
          </a:p>
          <a:p>
            <a:r>
              <a:rPr lang="en-US" sz="2600" b="1" dirty="0">
                <a:solidFill>
                  <a:schemeClr val="bg2">
                    <a:lumMod val="10000"/>
                  </a:schemeClr>
                </a:solidFill>
              </a:rPr>
              <a:t>Temporary financial records </a:t>
            </a:r>
            <a:r>
              <a:rPr lang="en-US" sz="2600" dirty="0">
                <a:solidFill>
                  <a:schemeClr val="bg2">
                    <a:lumMod val="10000"/>
                  </a:schemeClr>
                </a:solidFill>
              </a:rPr>
              <a:t>– </a:t>
            </a:r>
            <a:r>
              <a:rPr lang="en-US" sz="2500" dirty="0">
                <a:solidFill>
                  <a:schemeClr val="bg2">
                    <a:lumMod val="10000"/>
                  </a:schemeClr>
                </a:solidFill>
              </a:rPr>
              <a:t>phone bills, purchase orders,          receipts, check requests, cancelled checks, monthly                        financial statements</a:t>
            </a:r>
          </a:p>
        </p:txBody>
      </p:sp>
    </p:spTree>
    <p:extLst>
      <p:ext uri="{BB962C8B-B14F-4D97-AF65-F5344CB8AC3E}">
        <p14:creationId xmlns:p14="http://schemas.microsoft.com/office/powerpoint/2010/main" val="3658277632"/>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What to Archive</a:t>
            </a:r>
          </a:p>
        </p:txBody>
      </p:sp>
      <p:sp>
        <p:nvSpPr>
          <p:cNvPr id="3" name="Content Placeholder 2"/>
          <p:cNvSpPr>
            <a:spLocks noGrp="1"/>
          </p:cNvSpPr>
          <p:nvPr>
            <p:ph idx="1"/>
          </p:nvPr>
        </p:nvSpPr>
        <p:spPr>
          <a:xfrm>
            <a:off x="354602" y="2033247"/>
            <a:ext cx="9971314" cy="3360175"/>
          </a:xfrm>
        </p:spPr>
        <p:txBody>
          <a:bodyPr>
            <a:normAutofit lnSpcReduction="10000"/>
          </a:bodyPr>
          <a:lstStyle/>
          <a:p>
            <a:r>
              <a:rPr lang="en-US" sz="2800" b="1" dirty="0">
                <a:solidFill>
                  <a:schemeClr val="bg2">
                    <a:lumMod val="10000"/>
                  </a:schemeClr>
                </a:solidFill>
              </a:rPr>
              <a:t>Think of the Archive as the corporate memory</a:t>
            </a:r>
            <a:r>
              <a:rPr lang="en-US" sz="2800" dirty="0">
                <a:solidFill>
                  <a:schemeClr val="bg2">
                    <a:lumMod val="10000"/>
                  </a:schemeClr>
                </a:solidFill>
              </a:rPr>
              <a:t>. </a:t>
            </a:r>
          </a:p>
          <a:p>
            <a:r>
              <a:rPr lang="en-US" sz="2800" dirty="0">
                <a:solidFill>
                  <a:schemeClr val="bg2">
                    <a:lumMod val="10000"/>
                  </a:schemeClr>
                </a:solidFill>
              </a:rPr>
              <a:t>You would want to save records:</a:t>
            </a:r>
          </a:p>
          <a:p>
            <a:pPr marL="800100" lvl="1" indent="-342900">
              <a:buFont typeface="Arial" pitchFamily="34" charset="0"/>
              <a:buChar char="•"/>
            </a:pPr>
            <a:r>
              <a:rPr lang="en-US" sz="2600" i="0" dirty="0">
                <a:solidFill>
                  <a:schemeClr val="bg2">
                    <a:lumMod val="10000"/>
                  </a:schemeClr>
                </a:solidFill>
              </a:rPr>
              <a:t>portraying beginnings, changes, endings</a:t>
            </a:r>
          </a:p>
          <a:p>
            <a:pPr marL="800100" lvl="1" indent="-342900">
              <a:buFont typeface="Arial" pitchFamily="34" charset="0"/>
              <a:buChar char="•"/>
            </a:pPr>
            <a:r>
              <a:rPr lang="en-US" sz="2600" i="0" dirty="0">
                <a:solidFill>
                  <a:schemeClr val="bg2">
                    <a:lumMod val="10000"/>
                  </a:schemeClr>
                </a:solidFill>
              </a:rPr>
              <a:t>dealing with cases, events, problems, projects that      reveal the purpose and function of the organization</a:t>
            </a:r>
          </a:p>
          <a:p>
            <a:pPr marL="800100" lvl="1" indent="-342900">
              <a:buFont typeface="Arial" pitchFamily="34" charset="0"/>
              <a:buChar char="•"/>
            </a:pPr>
            <a:r>
              <a:rPr lang="en-US" sz="2600" i="0" dirty="0">
                <a:solidFill>
                  <a:schemeClr val="bg2">
                    <a:lumMod val="10000"/>
                  </a:schemeClr>
                </a:solidFill>
              </a:rPr>
              <a:t>documenting the relationship with other denominational organizations</a:t>
            </a:r>
          </a:p>
        </p:txBody>
      </p:sp>
    </p:spTree>
    <p:extLst>
      <p:ext uri="{BB962C8B-B14F-4D97-AF65-F5344CB8AC3E}">
        <p14:creationId xmlns:p14="http://schemas.microsoft.com/office/powerpoint/2010/main" val="3422675196"/>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7135"/>
            <a:ext cx="8596668" cy="926757"/>
          </a:xfrm>
        </p:spPr>
        <p:txBody>
          <a:bodyPr/>
          <a:lstStyle/>
          <a:p>
            <a:r>
              <a:rPr lang="en-US" dirty="0">
                <a:solidFill>
                  <a:schemeClr val="accent2">
                    <a:lumMod val="50000"/>
                  </a:schemeClr>
                </a:solidFill>
              </a:rPr>
              <a:t>Record Migration Path	</a:t>
            </a:r>
          </a:p>
        </p:txBody>
      </p:sp>
      <p:pic>
        <p:nvPicPr>
          <p:cNvPr id="4" name="Content Placeholder 3"/>
          <p:cNvPicPr>
            <a:picLocks noGrp="1" noChangeAspect="1"/>
          </p:cNvPicPr>
          <p:nvPr>
            <p:ph idx="1"/>
          </p:nvPr>
        </p:nvPicPr>
        <p:blipFill>
          <a:blip r:embed="rId2"/>
          <a:stretch>
            <a:fillRect/>
          </a:stretch>
        </p:blipFill>
        <p:spPr>
          <a:xfrm>
            <a:off x="259662" y="1235675"/>
            <a:ext cx="6901328" cy="5614087"/>
          </a:xfrm>
          <a:prstGeom prst="rect">
            <a:avLst/>
          </a:prstGeom>
        </p:spPr>
      </p:pic>
    </p:spTree>
    <p:extLst>
      <p:ext uri="{BB962C8B-B14F-4D97-AF65-F5344CB8AC3E}">
        <p14:creationId xmlns:p14="http://schemas.microsoft.com/office/powerpoint/2010/main" val="533201558"/>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68" y="555099"/>
            <a:ext cx="10615613" cy="1005840"/>
          </a:xfrm>
        </p:spPr>
        <p:txBody>
          <a:bodyPr>
            <a:noAutofit/>
          </a:bodyPr>
          <a:lstStyle/>
          <a:p>
            <a:r>
              <a:rPr lang="en-US" dirty="0">
                <a:solidFill>
                  <a:schemeClr val="tx1"/>
                </a:solidFill>
              </a:rPr>
              <a:t>Make sure that your record retention system           works well for your organization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863" y="2797533"/>
            <a:ext cx="8596312" cy="2607547"/>
          </a:xfrm>
        </p:spPr>
      </p:pic>
    </p:spTree>
    <p:extLst>
      <p:ext uri="{BB962C8B-B14F-4D97-AF65-F5344CB8AC3E}">
        <p14:creationId xmlns:p14="http://schemas.microsoft.com/office/powerpoint/2010/main" val="1616330230"/>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314" y="76687"/>
            <a:ext cx="9601196" cy="324465"/>
          </a:xfrm>
        </p:spPr>
        <p:txBody>
          <a:bodyPr>
            <a:normAutofit fontScale="90000"/>
          </a:bodyPr>
          <a:lstStyle/>
          <a:p>
            <a:pPr algn="ctr"/>
            <a:r>
              <a:rPr lang="en-US" b="1" dirty="0">
                <a:solidFill>
                  <a:schemeClr val="tx1"/>
                </a:solidFill>
              </a:rPr>
              <a:t>Archives Web Site</a:t>
            </a:r>
            <a:r>
              <a:rPr lang="en-US" sz="2700" b="1" dirty="0">
                <a:solidFill>
                  <a:schemeClr val="tx1"/>
                </a:solidFill>
              </a:rPr>
              <a:t>      </a:t>
            </a:r>
            <a:r>
              <a:rPr lang="en-US" sz="2700" dirty="0">
                <a:solidFill>
                  <a:schemeClr val="tx1"/>
                </a:solidFill>
              </a:rPr>
              <a:t>www.adventistarchives.org</a:t>
            </a:r>
          </a:p>
        </p:txBody>
      </p:sp>
      <p:pic>
        <p:nvPicPr>
          <p:cNvPr id="3" name="Picture 2"/>
          <p:cNvPicPr>
            <a:picLocks noChangeAspect="1"/>
          </p:cNvPicPr>
          <p:nvPr/>
        </p:nvPicPr>
        <p:blipFill rotWithShape="1">
          <a:blip r:embed="rId2"/>
          <a:srcRect t="14699" r="1090" b="883"/>
          <a:stretch/>
        </p:blipFill>
        <p:spPr>
          <a:xfrm>
            <a:off x="-209553" y="1245765"/>
            <a:ext cx="11480933" cy="5343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3497786"/>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Characteristics of a Record</a:t>
            </a:r>
          </a:p>
        </p:txBody>
      </p:sp>
      <p:sp>
        <p:nvSpPr>
          <p:cNvPr id="3" name="Content Placeholder 2"/>
          <p:cNvSpPr>
            <a:spLocks noGrp="1"/>
          </p:cNvSpPr>
          <p:nvPr>
            <p:ph idx="1"/>
          </p:nvPr>
        </p:nvSpPr>
        <p:spPr>
          <a:xfrm>
            <a:off x="677334" y="1567465"/>
            <a:ext cx="8596668" cy="3880773"/>
          </a:xfrm>
        </p:spPr>
        <p:txBody>
          <a:bodyPr>
            <a:noAutofit/>
          </a:bodyPr>
          <a:lstStyle/>
          <a:p>
            <a:r>
              <a:rPr lang="en-US" sz="2300" dirty="0"/>
              <a:t>Content - the text, data, metadata, symbols, numerals, images, and/or sounds that make up the record’s substance;</a:t>
            </a:r>
          </a:p>
          <a:p>
            <a:r>
              <a:rPr lang="en-US" sz="2300" dirty="0"/>
              <a:t>Structure - the physicality and internal organization of the Content;</a:t>
            </a:r>
          </a:p>
          <a:p>
            <a:r>
              <a:rPr lang="en-US" sz="2300" dirty="0"/>
              <a:t>Fixity - the quality of the Content being stable and resisting change;</a:t>
            </a:r>
          </a:p>
          <a:p>
            <a:r>
              <a:rPr lang="en-US" sz="2300" dirty="0"/>
              <a:t>Context - the organizational, functional, and operational circumstances surrounding a record’s creation, receipt, storage, or use; and</a:t>
            </a:r>
          </a:p>
          <a:p>
            <a:r>
              <a:rPr lang="en-US" sz="2300" dirty="0"/>
              <a:t>Evidence – the maintenance of an organization’s activity(s)</a:t>
            </a:r>
          </a:p>
        </p:txBody>
      </p:sp>
    </p:spTree>
    <p:extLst>
      <p:ext uri="{BB962C8B-B14F-4D97-AF65-F5344CB8AC3E}">
        <p14:creationId xmlns:p14="http://schemas.microsoft.com/office/powerpoint/2010/main" val="993473329"/>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0"/>
            <a:ext cx="9246745" cy="421914"/>
          </a:xfrm>
        </p:spPr>
        <p:txBody>
          <a:bodyPr>
            <a:noAutofit/>
          </a:bodyPr>
          <a:lstStyle/>
          <a:p>
            <a:pPr algn="ctr"/>
            <a:r>
              <a:rPr lang="en-US" sz="3600" dirty="0">
                <a:solidFill>
                  <a:schemeClr val="tx1"/>
                </a:solidFill>
              </a:rPr>
              <a:t>Records Center Web Page</a:t>
            </a:r>
          </a:p>
        </p:txBody>
      </p:sp>
      <p:pic>
        <p:nvPicPr>
          <p:cNvPr id="3" name="Picture 2"/>
          <p:cNvPicPr>
            <a:picLocks noChangeAspect="1"/>
          </p:cNvPicPr>
          <p:nvPr/>
        </p:nvPicPr>
        <p:blipFill rotWithShape="1">
          <a:blip r:embed="rId2"/>
          <a:srcRect t="14826" r="1537" b="1261"/>
          <a:stretch/>
        </p:blipFill>
        <p:spPr>
          <a:xfrm>
            <a:off x="71302" y="713065"/>
            <a:ext cx="12004646" cy="5578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9025257"/>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tx1"/>
                </a:solidFill>
              </a:rPr>
              <a:t>Resources: Web Sites</a:t>
            </a:r>
          </a:p>
        </p:txBody>
      </p:sp>
      <p:sp>
        <p:nvSpPr>
          <p:cNvPr id="3" name="Content Placeholder 2"/>
          <p:cNvSpPr>
            <a:spLocks noGrp="1"/>
          </p:cNvSpPr>
          <p:nvPr>
            <p:ph sz="half" idx="2"/>
          </p:nvPr>
        </p:nvSpPr>
        <p:spPr>
          <a:xfrm>
            <a:off x="1295400" y="2507226"/>
            <a:ext cx="4718304" cy="3368641"/>
          </a:xfrm>
        </p:spPr>
        <p:txBody>
          <a:bodyPr>
            <a:normAutofit fontScale="70000" lnSpcReduction="20000"/>
          </a:bodyPr>
          <a:lstStyle/>
          <a:p>
            <a:pPr marL="0" indent="0">
              <a:buNone/>
            </a:pPr>
            <a:r>
              <a:rPr lang="en-US" sz="3600" b="1" dirty="0">
                <a:solidFill>
                  <a:schemeClr val="bg2">
                    <a:lumMod val="10000"/>
                  </a:schemeClr>
                </a:solidFill>
              </a:rPr>
              <a:t>General Conference</a:t>
            </a:r>
          </a:p>
          <a:p>
            <a:pPr marL="285750" indent="-285750">
              <a:buFont typeface="Arial" pitchFamily="34" charset="0"/>
              <a:buChar char="•"/>
            </a:pPr>
            <a:r>
              <a:rPr lang="en-US" dirty="0">
                <a:solidFill>
                  <a:schemeClr val="bg2">
                    <a:lumMod val="10000"/>
                  </a:schemeClr>
                </a:solidFill>
              </a:rPr>
              <a:t>General Conference Web site: </a:t>
            </a:r>
            <a:r>
              <a:rPr lang="en-US" dirty="0">
                <a:solidFill>
                  <a:srgbClr val="00B0F0"/>
                </a:solidFill>
                <a:hlinkClick r:id="rId2"/>
              </a:rPr>
              <a:t>http://www.adventist.org</a:t>
            </a:r>
            <a:r>
              <a:rPr lang="en-US" dirty="0">
                <a:solidFill>
                  <a:srgbClr val="00B0F0"/>
                </a:solidFill>
              </a:rPr>
              <a:t>    </a:t>
            </a:r>
          </a:p>
          <a:p>
            <a:pPr marL="285750" indent="-285750">
              <a:buFont typeface="Arial" pitchFamily="34" charset="0"/>
              <a:buChar char="•"/>
            </a:pPr>
            <a:r>
              <a:rPr lang="en-US" dirty="0">
                <a:solidFill>
                  <a:schemeClr val="bg2">
                    <a:lumMod val="10000"/>
                  </a:schemeClr>
                </a:solidFill>
              </a:rPr>
              <a:t>Archives Web page: </a:t>
            </a:r>
            <a:r>
              <a:rPr lang="en-US" dirty="0">
                <a:solidFill>
                  <a:schemeClr val="bg2">
                    <a:lumMod val="10000"/>
                  </a:schemeClr>
                </a:solidFill>
                <a:hlinkClick r:id="rId3"/>
              </a:rPr>
              <a:t>http://www.adventistarchives.org/</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    Records Center Web page:  </a:t>
            </a:r>
            <a:r>
              <a:rPr lang="en-US" dirty="0">
                <a:solidFill>
                  <a:schemeClr val="bg2">
                    <a:lumMod val="10000"/>
                  </a:schemeClr>
                </a:solidFill>
                <a:hlinkClick r:id="rId4"/>
              </a:rPr>
              <a:t>http://www.adventistarchives.org/records-   center#.U1_ImY0U-T8</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   Online Archives: </a:t>
            </a:r>
            <a:r>
              <a:rPr lang="en-US" dirty="0">
                <a:solidFill>
                  <a:schemeClr val="bg2">
                    <a:lumMod val="10000"/>
                  </a:schemeClr>
                </a:solidFill>
                <a:hlinkClick r:id="rId5"/>
              </a:rPr>
              <a:t>http://documents.adventistarchives.org/default.aspx</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	Yearbook page: </a:t>
            </a:r>
            <a:r>
              <a:rPr lang="en-US" dirty="0">
                <a:solidFill>
                  <a:schemeClr val="bg2">
                    <a:lumMod val="10000"/>
                  </a:schemeClr>
                </a:solidFill>
                <a:hlinkClick r:id="rId6"/>
              </a:rPr>
              <a:t>http://www.adventistyearbook.org/default.aspx</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	Organizational Directory page:  </a:t>
            </a:r>
            <a:r>
              <a:rPr lang="en-US" dirty="0">
                <a:solidFill>
                  <a:schemeClr val="bg2">
                    <a:lumMod val="10000"/>
                  </a:schemeClr>
                </a:solidFill>
                <a:hlinkClick r:id="rId7"/>
              </a:rPr>
              <a:t>http://www.adventistdirectory.org/</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	Statistics page: </a:t>
            </a:r>
            <a:r>
              <a:rPr lang="en-US" dirty="0">
                <a:solidFill>
                  <a:schemeClr val="bg2">
                    <a:lumMod val="10000"/>
                  </a:schemeClr>
                </a:solidFill>
                <a:hlinkClick r:id="rId8"/>
              </a:rPr>
              <a:t>http://www.adventiststatistics.org/</a:t>
            </a:r>
            <a:r>
              <a:rPr lang="en-US" dirty="0">
                <a:solidFill>
                  <a:schemeClr val="bg2">
                    <a:lumMod val="10000"/>
                  </a:schemeClr>
                </a:solidFill>
              </a:rPr>
              <a:t> </a:t>
            </a:r>
          </a:p>
        </p:txBody>
      </p:sp>
      <p:sp>
        <p:nvSpPr>
          <p:cNvPr id="7" name="Content Placeholder 6"/>
          <p:cNvSpPr>
            <a:spLocks noGrp="1"/>
          </p:cNvSpPr>
          <p:nvPr>
            <p:ph sz="quarter" idx="4"/>
          </p:nvPr>
        </p:nvSpPr>
        <p:spPr>
          <a:xfrm>
            <a:off x="6180670" y="2507226"/>
            <a:ext cx="4718304" cy="3368641"/>
          </a:xfrm>
        </p:spPr>
        <p:txBody>
          <a:bodyPr>
            <a:normAutofit fontScale="70000" lnSpcReduction="20000"/>
          </a:bodyPr>
          <a:lstStyle/>
          <a:p>
            <a:pPr marL="0" indent="0">
              <a:buNone/>
            </a:pPr>
            <a:r>
              <a:rPr lang="en-US" sz="3600" b="1" dirty="0">
                <a:solidFill>
                  <a:schemeClr val="bg2">
                    <a:lumMod val="10000"/>
                  </a:schemeClr>
                </a:solidFill>
              </a:rPr>
              <a:t>Archives &amp; Records Management </a:t>
            </a:r>
          </a:p>
          <a:p>
            <a:pPr>
              <a:buFont typeface="Arial" pitchFamily="34" charset="0"/>
              <a:buChar char="•"/>
            </a:pPr>
            <a:r>
              <a:rPr lang="en-US" dirty="0">
                <a:solidFill>
                  <a:schemeClr val="bg2">
                    <a:lumMod val="10000"/>
                  </a:schemeClr>
                </a:solidFill>
              </a:rPr>
              <a:t>ARMA International: </a:t>
            </a:r>
            <a:r>
              <a:rPr lang="en-US" dirty="0">
                <a:solidFill>
                  <a:schemeClr val="bg2">
                    <a:lumMod val="10000"/>
                  </a:schemeClr>
                </a:solidFill>
                <a:hlinkClick r:id="rId9"/>
              </a:rPr>
              <a:t>http://www.arma.org</a:t>
            </a:r>
            <a:r>
              <a:rPr lang="en-US" dirty="0">
                <a:solidFill>
                  <a:schemeClr val="bg2">
                    <a:lumMod val="10000"/>
                  </a:schemeClr>
                </a:solidFill>
              </a:rPr>
              <a:t>   </a:t>
            </a:r>
          </a:p>
          <a:p>
            <a:r>
              <a:rPr lang="en-US" dirty="0">
                <a:solidFill>
                  <a:schemeClr val="bg2">
                    <a:lumMod val="10000"/>
                  </a:schemeClr>
                </a:solidFill>
              </a:rPr>
              <a:t>      (Association of Records Managers &amp; Administrators)  </a:t>
            </a:r>
          </a:p>
          <a:p>
            <a:pPr>
              <a:buFont typeface="Arial" pitchFamily="34" charset="0"/>
              <a:buChar char="•"/>
            </a:pPr>
            <a:r>
              <a:rPr lang="en-US" dirty="0">
                <a:solidFill>
                  <a:schemeClr val="bg2">
                    <a:lumMod val="10000"/>
                  </a:schemeClr>
                </a:solidFill>
              </a:rPr>
              <a:t>Society of American Archivists: </a:t>
            </a:r>
            <a:r>
              <a:rPr lang="en-US" dirty="0">
                <a:solidFill>
                  <a:schemeClr val="bg2">
                    <a:lumMod val="10000"/>
                  </a:schemeClr>
                </a:solidFill>
                <a:hlinkClick r:id="rId10"/>
              </a:rPr>
              <a:t>http://www.archivists.org</a:t>
            </a:r>
            <a:r>
              <a:rPr lang="en-US" dirty="0">
                <a:solidFill>
                  <a:schemeClr val="bg2">
                    <a:lumMod val="10000"/>
                  </a:schemeClr>
                </a:solidFill>
              </a:rPr>
              <a:t>   </a:t>
            </a:r>
          </a:p>
          <a:p>
            <a:pPr>
              <a:buFont typeface="Arial" pitchFamily="34" charset="0"/>
              <a:buChar char="•"/>
            </a:pPr>
            <a:r>
              <a:rPr lang="en-US" dirty="0">
                <a:solidFill>
                  <a:schemeClr val="bg2">
                    <a:lumMod val="10000"/>
                  </a:schemeClr>
                </a:solidFill>
              </a:rPr>
              <a:t>National Archives and Records Administration (US): </a:t>
            </a:r>
            <a:r>
              <a:rPr lang="en-US" dirty="0">
                <a:solidFill>
                  <a:schemeClr val="bg2">
                    <a:lumMod val="10000"/>
                  </a:schemeClr>
                </a:solidFill>
                <a:hlinkClick r:id="rId11"/>
              </a:rPr>
              <a:t>http://www.archives.gov</a:t>
            </a:r>
            <a:r>
              <a:rPr lang="en-US" dirty="0">
                <a:solidFill>
                  <a:schemeClr val="bg2">
                    <a:lumMod val="10000"/>
                  </a:schemeClr>
                </a:solidFill>
              </a:rPr>
              <a:t>   </a:t>
            </a:r>
          </a:p>
          <a:p>
            <a:pPr>
              <a:buFont typeface="Arial" pitchFamily="34" charset="0"/>
              <a:buChar char="•"/>
            </a:pPr>
            <a:r>
              <a:rPr lang="en-US" dirty="0">
                <a:solidFill>
                  <a:schemeClr val="bg2">
                    <a:lumMod val="10000"/>
                  </a:schemeClr>
                </a:solidFill>
              </a:rPr>
              <a:t>National Archives (Australia): </a:t>
            </a:r>
            <a:r>
              <a:rPr lang="en-US" dirty="0">
                <a:solidFill>
                  <a:schemeClr val="bg2">
                    <a:lumMod val="10000"/>
                  </a:schemeClr>
                </a:solidFill>
                <a:hlinkClick r:id="rId12"/>
              </a:rPr>
              <a:t>http://www.naa.gov.au</a:t>
            </a:r>
            <a:r>
              <a:rPr lang="en-US" dirty="0">
                <a:solidFill>
                  <a:schemeClr val="bg2">
                    <a:lumMod val="10000"/>
                  </a:schemeClr>
                </a:solidFill>
              </a:rPr>
              <a:t>   </a:t>
            </a:r>
          </a:p>
          <a:p>
            <a:pPr>
              <a:buFont typeface="Arial" pitchFamily="34" charset="0"/>
              <a:buChar char="•"/>
            </a:pPr>
            <a:r>
              <a:rPr lang="en-US" dirty="0">
                <a:solidFill>
                  <a:schemeClr val="bg2">
                    <a:lumMod val="10000"/>
                  </a:schemeClr>
                </a:solidFill>
              </a:rPr>
              <a:t>UNESCO Archives Portal: </a:t>
            </a:r>
          </a:p>
          <a:p>
            <a:r>
              <a:rPr lang="en-US" dirty="0">
                <a:solidFill>
                  <a:schemeClr val="bg2">
                    <a:lumMod val="10000"/>
                  </a:schemeClr>
                </a:solidFill>
                <a:hlinkClick r:id="rId13"/>
              </a:rPr>
              <a:t>http://www.unesco.org/new/en/communication-and-information/portals-and-platforms/unesco-archives-portal/</a:t>
            </a:r>
            <a:r>
              <a:rPr lang="en-US" dirty="0">
                <a:solidFill>
                  <a:schemeClr val="bg2">
                    <a:lumMod val="10000"/>
                  </a:schemeClr>
                </a:solidFill>
              </a:rPr>
              <a:t> </a:t>
            </a:r>
          </a:p>
          <a:p>
            <a:endParaRPr lang="en-US" dirty="0"/>
          </a:p>
        </p:txBody>
      </p:sp>
    </p:spTree>
    <p:extLst>
      <p:ext uri="{BB962C8B-B14F-4D97-AF65-F5344CB8AC3E}">
        <p14:creationId xmlns:p14="http://schemas.microsoft.com/office/powerpoint/2010/main" val="2734576099"/>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75919"/>
          </a:xfrm>
        </p:spPr>
        <p:txBody>
          <a:bodyPr>
            <a:normAutofit/>
          </a:bodyPr>
          <a:lstStyle/>
          <a:p>
            <a:pPr algn="ctr"/>
            <a:r>
              <a:rPr lang="en-US" dirty="0">
                <a:solidFill>
                  <a:schemeClr val="tx1"/>
                </a:solidFill>
              </a:rPr>
              <a:t>Resources: Web Sites</a:t>
            </a:r>
          </a:p>
        </p:txBody>
      </p:sp>
      <p:sp>
        <p:nvSpPr>
          <p:cNvPr id="3" name="Content Placeholder 2"/>
          <p:cNvSpPr>
            <a:spLocks noGrp="1"/>
          </p:cNvSpPr>
          <p:nvPr>
            <p:ph sz="half" idx="2"/>
          </p:nvPr>
        </p:nvSpPr>
        <p:spPr>
          <a:xfrm>
            <a:off x="150303" y="1710272"/>
            <a:ext cx="4718304" cy="3368641"/>
          </a:xfrm>
        </p:spPr>
        <p:txBody>
          <a:bodyPr>
            <a:normAutofit fontScale="85000" lnSpcReduction="10000"/>
          </a:bodyPr>
          <a:lstStyle/>
          <a:p>
            <a:pPr marL="0" indent="0">
              <a:buNone/>
            </a:pPr>
            <a:r>
              <a:rPr lang="en-US" sz="2600" b="1" dirty="0">
                <a:solidFill>
                  <a:schemeClr val="bg2">
                    <a:lumMod val="10000"/>
                  </a:schemeClr>
                </a:solidFill>
              </a:rPr>
              <a:t>Disaster Recovery</a:t>
            </a:r>
          </a:p>
          <a:p>
            <a:pPr>
              <a:buFont typeface="Arial" pitchFamily="34" charset="0"/>
              <a:buChar char="•"/>
            </a:pPr>
            <a:r>
              <a:rPr lang="en-US" sz="2000" dirty="0">
                <a:solidFill>
                  <a:schemeClr val="bg2">
                    <a:lumMod val="10000"/>
                  </a:schemeClr>
                </a:solidFill>
              </a:rPr>
              <a:t>Disaster Recovery Journal: </a:t>
            </a:r>
            <a:r>
              <a:rPr lang="en-US" sz="2000" u="sng" dirty="0">
                <a:solidFill>
                  <a:srgbClr val="0070C0"/>
                </a:solidFill>
                <a:hlinkClick r:id="rId2"/>
              </a:rPr>
              <a:t>http://www.drj.com</a:t>
            </a:r>
            <a:r>
              <a:rPr lang="en-US" sz="2000" dirty="0">
                <a:solidFill>
                  <a:srgbClr val="0070C0"/>
                </a:solidFill>
              </a:rPr>
              <a:t>  </a:t>
            </a:r>
          </a:p>
          <a:p>
            <a:pPr>
              <a:buFont typeface="Arial" pitchFamily="34" charset="0"/>
              <a:buChar char="•"/>
            </a:pPr>
            <a:r>
              <a:rPr lang="en-US" sz="2000" dirty="0">
                <a:solidFill>
                  <a:schemeClr val="bg2">
                    <a:lumMod val="10000"/>
                  </a:schemeClr>
                </a:solidFill>
              </a:rPr>
              <a:t>Disaster Recovery World: </a:t>
            </a:r>
            <a:r>
              <a:rPr lang="en-US" sz="2000" u="sng" dirty="0">
                <a:solidFill>
                  <a:schemeClr val="bg2">
                    <a:lumMod val="10000"/>
                  </a:schemeClr>
                </a:solidFill>
                <a:hlinkClick r:id="rId3"/>
              </a:rPr>
              <a:t>http://www.disasterrecoveryworld.com</a:t>
            </a:r>
            <a:r>
              <a:rPr lang="en-US" sz="2000" dirty="0">
                <a:solidFill>
                  <a:schemeClr val="bg2">
                    <a:lumMod val="10000"/>
                  </a:schemeClr>
                </a:solidFill>
              </a:rPr>
              <a:t>  </a:t>
            </a:r>
          </a:p>
          <a:p>
            <a:pPr>
              <a:buFont typeface="Arial" pitchFamily="34" charset="0"/>
              <a:buChar char="•"/>
            </a:pPr>
            <a:r>
              <a:rPr lang="en-US" sz="2000" dirty="0">
                <a:solidFill>
                  <a:schemeClr val="bg2">
                    <a:lumMod val="10000"/>
                  </a:schemeClr>
                </a:solidFill>
              </a:rPr>
              <a:t>Disaster Recovery Guide: </a:t>
            </a:r>
            <a:r>
              <a:rPr lang="en-US" sz="2000" u="sng" dirty="0">
                <a:solidFill>
                  <a:schemeClr val="bg2">
                    <a:lumMod val="10000"/>
                  </a:schemeClr>
                </a:solidFill>
                <a:hlinkClick r:id="rId4"/>
              </a:rPr>
              <a:t>http://www.disaster-recovery-guide.com</a:t>
            </a:r>
            <a:r>
              <a:rPr lang="en-US" sz="2000" dirty="0">
                <a:solidFill>
                  <a:schemeClr val="bg2">
                    <a:lumMod val="10000"/>
                  </a:schemeClr>
                </a:solidFill>
              </a:rPr>
              <a:t>  </a:t>
            </a:r>
          </a:p>
          <a:p>
            <a:pPr>
              <a:buFont typeface="Arial" pitchFamily="34" charset="0"/>
              <a:buChar char="•"/>
            </a:pPr>
            <a:r>
              <a:rPr lang="en-US" sz="2000" dirty="0">
                <a:solidFill>
                  <a:schemeClr val="bg2">
                    <a:lumMod val="10000"/>
                  </a:schemeClr>
                </a:solidFill>
              </a:rPr>
              <a:t>Contingency Planning &amp; Disaster Recovery: </a:t>
            </a:r>
            <a:r>
              <a:rPr lang="en-US" sz="2000" u="sng" dirty="0">
                <a:solidFill>
                  <a:schemeClr val="bg2">
                    <a:lumMod val="10000"/>
                  </a:schemeClr>
                </a:solidFill>
                <a:hlinkClick r:id="rId5"/>
              </a:rPr>
              <a:t>http://www.disasterplan.com</a:t>
            </a:r>
            <a:r>
              <a:rPr lang="en-US" sz="2000" dirty="0">
                <a:solidFill>
                  <a:schemeClr val="bg2">
                    <a:lumMod val="10000"/>
                  </a:schemeClr>
                </a:solidFill>
              </a:rPr>
              <a:t>  </a:t>
            </a:r>
          </a:p>
        </p:txBody>
      </p:sp>
      <p:sp>
        <p:nvSpPr>
          <p:cNvPr id="7" name="Content Placeholder 6"/>
          <p:cNvSpPr>
            <a:spLocks noGrp="1"/>
          </p:cNvSpPr>
          <p:nvPr>
            <p:ph sz="quarter" idx="4"/>
          </p:nvPr>
        </p:nvSpPr>
        <p:spPr>
          <a:xfrm>
            <a:off x="4918127" y="1710272"/>
            <a:ext cx="4718304" cy="3368641"/>
          </a:xfrm>
        </p:spPr>
        <p:txBody>
          <a:bodyPr>
            <a:normAutofit fontScale="92500" lnSpcReduction="20000"/>
          </a:bodyPr>
          <a:lstStyle/>
          <a:p>
            <a:pPr marL="0" indent="0">
              <a:buNone/>
            </a:pPr>
            <a:r>
              <a:rPr lang="en-US" sz="2400" b="1" dirty="0">
                <a:solidFill>
                  <a:schemeClr val="bg2">
                    <a:lumMod val="10000"/>
                  </a:schemeClr>
                </a:solidFill>
              </a:rPr>
              <a:t>Electronic Records</a:t>
            </a:r>
          </a:p>
          <a:p>
            <a:pPr>
              <a:buFont typeface="Arial" pitchFamily="34" charset="0"/>
              <a:buChar char="•"/>
            </a:pPr>
            <a:r>
              <a:rPr lang="en-US" dirty="0">
                <a:solidFill>
                  <a:schemeClr val="bg2">
                    <a:lumMod val="10000"/>
                  </a:schemeClr>
                </a:solidFill>
              </a:rPr>
              <a:t>Long Term Preservation: </a:t>
            </a:r>
            <a:r>
              <a:rPr lang="en-US" u="sng" dirty="0">
                <a:solidFill>
                  <a:schemeClr val="bg2">
                    <a:lumMod val="10000"/>
                  </a:schemeClr>
                </a:solidFill>
                <a:hlinkClick r:id="rId6"/>
              </a:rPr>
              <a:t>http://www.interpares.org/book/index.htm</a:t>
            </a:r>
            <a:r>
              <a:rPr lang="en-US" dirty="0">
                <a:solidFill>
                  <a:schemeClr val="bg2">
                    <a:lumMod val="10000"/>
                  </a:schemeClr>
                </a:solidFill>
              </a:rPr>
              <a:t>  </a:t>
            </a:r>
          </a:p>
          <a:p>
            <a:pPr>
              <a:buFont typeface="Arial" pitchFamily="34" charset="0"/>
              <a:buChar char="•"/>
            </a:pPr>
            <a:r>
              <a:rPr lang="en-US" dirty="0">
                <a:solidFill>
                  <a:schemeClr val="bg2">
                    <a:lumMod val="10000"/>
                  </a:schemeClr>
                </a:solidFill>
              </a:rPr>
              <a:t>Overview of Technical Approaches: </a:t>
            </a:r>
            <a:r>
              <a:rPr lang="en-US" u="sng" dirty="0">
                <a:solidFill>
                  <a:schemeClr val="bg2">
                    <a:lumMod val="10000"/>
                  </a:schemeClr>
                </a:solidFill>
                <a:hlinkClick r:id="rId7"/>
              </a:rPr>
              <a:t>http://www.clir.org/pubs/reports/pub107/thibodeau.html</a:t>
            </a:r>
            <a:r>
              <a:rPr lang="en-US" dirty="0">
                <a:solidFill>
                  <a:schemeClr val="bg2">
                    <a:lumMod val="10000"/>
                  </a:schemeClr>
                </a:solidFill>
              </a:rPr>
              <a:t>  </a:t>
            </a:r>
          </a:p>
          <a:p>
            <a:pPr>
              <a:buFont typeface="Arial" pitchFamily="34" charset="0"/>
              <a:buChar char="•"/>
            </a:pPr>
            <a:r>
              <a:rPr lang="en-US" dirty="0">
                <a:solidFill>
                  <a:schemeClr val="bg2">
                    <a:lumMod val="10000"/>
                  </a:schemeClr>
                </a:solidFill>
              </a:rPr>
              <a:t>Authenticity in a Digital Environment: </a:t>
            </a:r>
            <a:r>
              <a:rPr lang="en-US" u="sng" dirty="0">
                <a:solidFill>
                  <a:schemeClr val="bg2">
                    <a:lumMod val="10000"/>
                  </a:schemeClr>
                </a:solidFill>
                <a:hlinkClick r:id="rId8"/>
              </a:rPr>
              <a:t>http://www.clir.org/pubs/reports/pub92/contents.html</a:t>
            </a:r>
            <a:r>
              <a:rPr lang="en-US" dirty="0">
                <a:solidFill>
                  <a:schemeClr val="bg2">
                    <a:lumMod val="10000"/>
                  </a:schemeClr>
                </a:solidFill>
              </a:rPr>
              <a:t>  </a:t>
            </a:r>
          </a:p>
          <a:p>
            <a:pPr>
              <a:buFont typeface="Arial" pitchFamily="34" charset="0"/>
              <a:buChar char="•"/>
            </a:pPr>
            <a:r>
              <a:rPr lang="en-US" dirty="0">
                <a:solidFill>
                  <a:schemeClr val="bg2">
                    <a:lumMod val="10000"/>
                  </a:schemeClr>
                </a:solidFill>
              </a:rPr>
              <a:t>Preserving Authenticity: </a:t>
            </a:r>
            <a:r>
              <a:rPr lang="en-US" u="sng" dirty="0">
                <a:solidFill>
                  <a:schemeClr val="bg2">
                    <a:lumMod val="10000"/>
                  </a:schemeClr>
                </a:solidFill>
                <a:hlinkClick r:id="rId9"/>
              </a:rPr>
              <a:t>http://www.dlib.org/dlib/july00/eppard/07eppard.html</a:t>
            </a:r>
            <a:r>
              <a:rPr lang="en-US" dirty="0">
                <a:solidFill>
                  <a:schemeClr val="bg2">
                    <a:lumMod val="10000"/>
                  </a:schemeClr>
                </a:solidFill>
              </a:rPr>
              <a:t>  </a:t>
            </a:r>
          </a:p>
        </p:txBody>
      </p:sp>
    </p:spTree>
    <p:extLst>
      <p:ext uri="{BB962C8B-B14F-4D97-AF65-F5344CB8AC3E}">
        <p14:creationId xmlns:p14="http://schemas.microsoft.com/office/powerpoint/2010/main" val="3600016938"/>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0813"/>
            <a:ext cx="11518106" cy="1207594"/>
          </a:xfrm>
        </p:spPr>
        <p:txBody>
          <a:bodyPr>
            <a:normAutofit fontScale="90000"/>
          </a:bodyPr>
          <a:lstStyle/>
          <a:p>
            <a:pPr algn="ctr"/>
            <a:r>
              <a:rPr lang="en-US" sz="4000" b="1" dirty="0">
                <a:solidFill>
                  <a:schemeClr val="tx1"/>
                </a:solidFill>
                <a:effectLst/>
              </a:rPr>
              <a:t>Lessons Learned – </a:t>
            </a:r>
            <a:br>
              <a:rPr lang="en-US" sz="4000" b="1" dirty="0">
                <a:solidFill>
                  <a:schemeClr val="tx1"/>
                </a:solidFill>
                <a:effectLst/>
              </a:rPr>
            </a:br>
            <a:r>
              <a:rPr lang="en-US" sz="4000" b="1" dirty="0">
                <a:solidFill>
                  <a:schemeClr val="tx1"/>
                </a:solidFill>
                <a:effectLst/>
              </a:rPr>
              <a:t>from a GC Record Retention Audit</a:t>
            </a:r>
            <a:br>
              <a:rPr lang="en-US" dirty="0">
                <a:effectLst/>
              </a:rPr>
            </a:br>
            <a:endParaRPr lang="en-US" dirty="0"/>
          </a:p>
        </p:txBody>
      </p:sp>
      <p:sp>
        <p:nvSpPr>
          <p:cNvPr id="3" name="Content Placeholder 2"/>
          <p:cNvSpPr>
            <a:spLocks noGrp="1"/>
          </p:cNvSpPr>
          <p:nvPr>
            <p:ph idx="1"/>
          </p:nvPr>
        </p:nvSpPr>
        <p:spPr>
          <a:xfrm>
            <a:off x="218114" y="1644243"/>
            <a:ext cx="11185339" cy="4707642"/>
          </a:xfrm>
        </p:spPr>
        <p:txBody>
          <a:bodyPr>
            <a:normAutofit/>
          </a:bodyPr>
          <a:lstStyle/>
          <a:p>
            <a:pPr>
              <a:buFont typeface="Wingdings" panose="05000000000000000000" pitchFamily="2" charset="2"/>
              <a:buChar char="ü"/>
            </a:pPr>
            <a:r>
              <a:rPr lang="en-US" sz="3000" dirty="0"/>
              <a:t>Identify and contact the director of the department              to be audited before moving forth</a:t>
            </a:r>
          </a:p>
          <a:p>
            <a:pPr lvl="0">
              <a:buFont typeface="Wingdings" panose="05000000000000000000" pitchFamily="2" charset="2"/>
              <a:buChar char="ü"/>
            </a:pPr>
            <a:r>
              <a:rPr lang="en-US" sz="3000" dirty="0"/>
              <a:t>Let the director identify/delegate the audit process              to a key individual within the department </a:t>
            </a:r>
          </a:p>
          <a:p>
            <a:pPr lvl="0">
              <a:buFont typeface="Wingdings" panose="05000000000000000000" pitchFamily="2" charset="2"/>
              <a:buChar char="ü"/>
            </a:pPr>
            <a:r>
              <a:rPr lang="en-US" sz="3000" dirty="0"/>
              <a:t>Meet with the designated contact and keep him/her  informed of every key step in the audit</a:t>
            </a:r>
          </a:p>
          <a:p>
            <a:pPr lvl="0">
              <a:buFont typeface="Wingdings" panose="05000000000000000000" pitchFamily="2" charset="2"/>
              <a:buChar char="ü"/>
            </a:pPr>
            <a:r>
              <a:rPr lang="en-US" sz="3000" dirty="0"/>
              <a:t>Make everyone you meet along this process a friend;        make sure you’re available when they need to speak         with you; encourage and maintain plenty of dialogue</a:t>
            </a:r>
          </a:p>
          <a:p>
            <a:pPr lvl="0"/>
            <a:endParaRPr lang="en-US" dirty="0"/>
          </a:p>
          <a:p>
            <a:endParaRPr lang="en-US" dirty="0"/>
          </a:p>
        </p:txBody>
      </p:sp>
    </p:spTree>
    <p:extLst>
      <p:ext uri="{BB962C8B-B14F-4D97-AF65-F5344CB8AC3E}">
        <p14:creationId xmlns:p14="http://schemas.microsoft.com/office/powerpoint/2010/main" val="2088829835"/>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261" y="101346"/>
            <a:ext cx="10595243" cy="6124754"/>
          </a:xfrm>
          <a:prstGeom prst="rect">
            <a:avLst/>
          </a:prstGeom>
        </p:spPr>
        <p:txBody>
          <a:bodyPr wrap="square">
            <a:spAutoFit/>
          </a:bodyPr>
          <a:lstStyle/>
          <a:p>
            <a:pPr marL="342900" marR="0" lvl="0" indent="-342900">
              <a:spcBef>
                <a:spcPts val="0"/>
              </a:spcBef>
              <a:spcAft>
                <a:spcPts val="0"/>
              </a:spcAft>
              <a:buFont typeface="Wingdings" panose="05000000000000000000" pitchFamily="2" charset="2"/>
              <a:buChar char=""/>
            </a:pPr>
            <a:r>
              <a:rPr lang="en-US" sz="2800" dirty="0">
                <a:latin typeface="Trebuchet MS" panose="020B0603020202020204" pitchFamily="34" charset="0"/>
                <a:ea typeface="MS Mincho" panose="02020609040205080304" pitchFamily="49" charset="-128"/>
                <a:cs typeface="Times New Roman" panose="02020603050405020304" pitchFamily="18" charset="0"/>
              </a:rPr>
              <a:t>Establish timetables and make sure your contact(s) complies with each level</a:t>
            </a:r>
          </a:p>
          <a:p>
            <a:pPr marL="342900" marR="0" lvl="0" indent="-342900">
              <a:spcBef>
                <a:spcPts val="0"/>
              </a:spcBef>
              <a:spcAft>
                <a:spcPts val="0"/>
              </a:spcAft>
              <a:buFont typeface="Wingdings" panose="05000000000000000000" pitchFamily="2" charset="2"/>
              <a:buChar char=""/>
            </a:pPr>
            <a:endParaRPr lang="en-US" sz="2800" dirty="0">
              <a:latin typeface="Trebuchet MS" panose="020B0603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800" dirty="0">
                <a:latin typeface="Trebuchet MS" panose="020B0603020202020204" pitchFamily="34" charset="0"/>
                <a:ea typeface="MS Mincho" panose="02020609040205080304" pitchFamily="49" charset="-128"/>
                <a:cs typeface="Times New Roman" panose="02020603050405020304" pitchFamily="18" charset="0"/>
              </a:rPr>
              <a:t>Stagger your departments’ timetables to ensure optimal use of your time, and of their time</a:t>
            </a:r>
          </a:p>
          <a:p>
            <a:pPr marL="342900" marR="0" lvl="0" indent="-342900">
              <a:spcBef>
                <a:spcPts val="0"/>
              </a:spcBef>
              <a:spcAft>
                <a:spcPts val="0"/>
              </a:spcAft>
              <a:buFont typeface="Wingdings" panose="05000000000000000000" pitchFamily="2" charset="2"/>
              <a:buChar char=""/>
            </a:pPr>
            <a:endParaRPr lang="en-US" sz="2800" dirty="0">
              <a:latin typeface="Trebuchet MS" panose="020B0603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800" dirty="0">
                <a:latin typeface="Trebuchet MS" panose="020B0603020202020204" pitchFamily="34" charset="0"/>
                <a:ea typeface="MS Mincho" panose="02020609040205080304" pitchFamily="49" charset="-128"/>
                <a:cs typeface="Times New Roman" panose="02020603050405020304" pitchFamily="18" charset="0"/>
              </a:rPr>
              <a:t>Make your retention schedules as generic as possible</a:t>
            </a:r>
          </a:p>
          <a:p>
            <a:pPr marL="342900" marR="0" lvl="0" indent="-342900">
              <a:spcBef>
                <a:spcPts val="0"/>
              </a:spcBef>
              <a:spcAft>
                <a:spcPts val="0"/>
              </a:spcAft>
              <a:buFont typeface="Wingdings" panose="05000000000000000000" pitchFamily="2" charset="2"/>
              <a:buChar char=""/>
            </a:pPr>
            <a:endParaRPr lang="en-US" sz="2800" dirty="0">
              <a:latin typeface="Trebuchet MS" panose="020B0603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800" dirty="0">
                <a:latin typeface="Trebuchet MS" panose="020B0603020202020204" pitchFamily="34" charset="0"/>
                <a:ea typeface="MS Mincho" panose="02020609040205080304" pitchFamily="49" charset="-128"/>
                <a:cs typeface="Times New Roman" panose="02020603050405020304" pitchFamily="18" charset="0"/>
              </a:rPr>
              <a:t>Ensure that the devised retention schedule is as transparent as </a:t>
            </a:r>
            <a:r>
              <a:rPr lang="en-US" sz="2800" dirty="0" err="1">
                <a:latin typeface="Trebuchet MS" panose="020B0603020202020204" pitchFamily="34" charset="0"/>
                <a:ea typeface="MS Mincho" panose="02020609040205080304" pitchFamily="49" charset="-128"/>
                <a:cs typeface="Times New Roman" panose="02020603050405020304" pitchFamily="18" charset="0"/>
              </a:rPr>
              <a:t>possible.The</a:t>
            </a:r>
            <a:r>
              <a:rPr lang="en-US" sz="2800" dirty="0">
                <a:latin typeface="Trebuchet MS" panose="020B0603020202020204" pitchFamily="34" charset="0"/>
                <a:ea typeface="MS Mincho" panose="02020609040205080304" pitchFamily="49" charset="-128"/>
                <a:cs typeface="Times New Roman" panose="02020603050405020304" pitchFamily="18" charset="0"/>
              </a:rPr>
              <a:t> measure of its success is the degree to which it                is understood and followed</a:t>
            </a:r>
          </a:p>
          <a:p>
            <a:pPr marL="342900" marR="0" lvl="0" indent="-342900">
              <a:spcBef>
                <a:spcPts val="0"/>
              </a:spcBef>
              <a:spcAft>
                <a:spcPts val="0"/>
              </a:spcAft>
              <a:buFont typeface="Wingdings" panose="05000000000000000000" pitchFamily="2" charset="2"/>
              <a:buChar char=""/>
            </a:pPr>
            <a:endParaRPr lang="en-US" sz="2800" dirty="0">
              <a:latin typeface="Trebuchet MS" panose="020B0603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800" dirty="0">
                <a:effectLst/>
                <a:latin typeface="Trebuchet MS" panose="020B0603020202020204" pitchFamily="34" charset="0"/>
                <a:ea typeface="MS Mincho" panose="02020609040205080304" pitchFamily="49" charset="-128"/>
                <a:cs typeface="Times New Roman" panose="02020603050405020304" pitchFamily="18" charset="0"/>
              </a:rPr>
              <a:t>Keep your retention schedule current, and optimally   effective, by conducting an audit </a:t>
            </a:r>
            <a:r>
              <a:rPr lang="en-US" sz="2800">
                <a:effectLst/>
                <a:latin typeface="Trebuchet MS" panose="020B0603020202020204" pitchFamily="34" charset="0"/>
                <a:ea typeface="MS Mincho" panose="02020609040205080304" pitchFamily="49" charset="-128"/>
                <a:cs typeface="Times New Roman" panose="02020603050405020304" pitchFamily="18" charset="0"/>
              </a:rPr>
              <a:t>annually – biannually at least          </a:t>
            </a:r>
            <a:endParaRPr lang="en-US" sz="2800" dirty="0">
              <a:effectLst/>
              <a:latin typeface="Trebuchet MS" panose="020B0603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925879874"/>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FF70-1901-EC4E-B32F-DA785495928E}"/>
              </a:ext>
            </a:extLst>
          </p:cNvPr>
          <p:cNvSpPr>
            <a:spLocks noGrp="1"/>
          </p:cNvSpPr>
          <p:nvPr>
            <p:ph type="title"/>
          </p:nvPr>
        </p:nvSpPr>
        <p:spPr>
          <a:xfrm>
            <a:off x="233680" y="609600"/>
            <a:ext cx="10911840" cy="1320800"/>
          </a:xfrm>
        </p:spPr>
        <p:txBody>
          <a:bodyPr>
            <a:normAutofit fontScale="90000"/>
          </a:bodyPr>
          <a:lstStyle/>
          <a:p>
            <a:r>
              <a:rPr lang="en-US" dirty="0"/>
              <a:t>With records management and a retention schedule in place, your time in the office will be much more efficient</a:t>
            </a:r>
          </a:p>
        </p:txBody>
      </p:sp>
      <p:pic>
        <p:nvPicPr>
          <p:cNvPr id="4" name="Content Placeholder 3">
            <a:extLst>
              <a:ext uri="{FF2B5EF4-FFF2-40B4-BE49-F238E27FC236}">
                <a16:creationId xmlns:a16="http://schemas.microsoft.com/office/drawing/2014/main" id="{170B69B0-C113-1546-93A5-39B775B16CF3}"/>
              </a:ext>
            </a:extLst>
          </p:cNvPr>
          <p:cNvPicPr>
            <a:picLocks noGrp="1" noChangeAspect="1"/>
          </p:cNvPicPr>
          <p:nvPr>
            <p:ph idx="1"/>
          </p:nvPr>
        </p:nvPicPr>
        <p:blipFill>
          <a:blip r:embed="rId2"/>
          <a:stretch>
            <a:fillRect/>
          </a:stretch>
        </p:blipFill>
        <p:spPr>
          <a:xfrm>
            <a:off x="1696720" y="1790700"/>
            <a:ext cx="7792720" cy="4945380"/>
          </a:xfrm>
          <a:prstGeom prst="rect">
            <a:avLst/>
          </a:prstGeom>
        </p:spPr>
      </p:pic>
    </p:spTree>
    <p:extLst>
      <p:ext uri="{BB962C8B-B14F-4D97-AF65-F5344CB8AC3E}">
        <p14:creationId xmlns:p14="http://schemas.microsoft.com/office/powerpoint/2010/main" val="1842029628"/>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Final Questions ?</a:t>
            </a:r>
          </a:p>
        </p:txBody>
      </p:sp>
      <p:pic>
        <p:nvPicPr>
          <p:cNvPr id="5122" name="Picture 2" descr="C:\Users\ChiomentiP\Pictures\PixLibrary\09Tr\09fall\P929188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05061" y="2326539"/>
            <a:ext cx="4941916" cy="35495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4662" y="5488780"/>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530162"/>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Records Life Cycle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90282506"/>
              </p:ext>
            </p:extLst>
          </p:nvPr>
        </p:nvGraphicFramePr>
        <p:xfrm>
          <a:off x="1095633" y="2135659"/>
          <a:ext cx="7315200" cy="4294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5962309"/>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399" y="486032"/>
            <a:ext cx="8596668" cy="1153298"/>
          </a:xfrm>
        </p:spPr>
        <p:txBody>
          <a:bodyPr/>
          <a:lstStyle/>
          <a:p>
            <a:r>
              <a:rPr lang="en-US" dirty="0">
                <a:solidFill>
                  <a:schemeClr val="tx2"/>
                </a:solidFill>
              </a:rPr>
              <a:t>What is a Record Retention Schedule?</a:t>
            </a:r>
          </a:p>
        </p:txBody>
      </p:sp>
      <p:sp>
        <p:nvSpPr>
          <p:cNvPr id="3" name="Content Placeholder 2"/>
          <p:cNvSpPr>
            <a:spLocks noGrp="1"/>
          </p:cNvSpPr>
          <p:nvPr>
            <p:ph idx="1"/>
          </p:nvPr>
        </p:nvSpPr>
        <p:spPr/>
        <p:txBody>
          <a:bodyPr>
            <a:noAutofit/>
          </a:bodyPr>
          <a:lstStyle/>
          <a:p>
            <a:r>
              <a:rPr lang="en-US" sz="2300" dirty="0"/>
              <a:t>Essentially it’s a document that lists those records that are in the organization and how long the organization needs to keep each type of record</a:t>
            </a:r>
          </a:p>
          <a:p>
            <a:endParaRPr lang="en-US" sz="2300" dirty="0"/>
          </a:p>
          <a:p>
            <a:r>
              <a:rPr lang="en-US" sz="2300" dirty="0"/>
              <a:t>Employees come and go but your Record Retention Schedule functions as a set of written instructions so that all of your employees know – at all times – exactly what records to keep, how long to keep them for, and when to destroy them</a:t>
            </a:r>
          </a:p>
        </p:txBody>
      </p:sp>
    </p:spTree>
    <p:extLst>
      <p:ext uri="{BB962C8B-B14F-4D97-AF65-F5344CB8AC3E}">
        <p14:creationId xmlns:p14="http://schemas.microsoft.com/office/powerpoint/2010/main" val="2229597893"/>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3413-5590-B64B-90DD-99A641931FE5}"/>
              </a:ext>
            </a:extLst>
          </p:cNvPr>
          <p:cNvSpPr>
            <a:spLocks noGrp="1"/>
          </p:cNvSpPr>
          <p:nvPr>
            <p:ph type="title"/>
          </p:nvPr>
        </p:nvSpPr>
        <p:spPr/>
        <p:txBody>
          <a:bodyPr/>
          <a:lstStyle/>
          <a:p>
            <a:r>
              <a:rPr lang="en-US" dirty="0">
                <a:solidFill>
                  <a:schemeClr val="tx1"/>
                </a:solidFill>
              </a:rPr>
              <a:t>Record Retention Objectives</a:t>
            </a:r>
          </a:p>
        </p:txBody>
      </p:sp>
      <p:sp>
        <p:nvSpPr>
          <p:cNvPr id="3" name="Content Placeholder 2">
            <a:extLst>
              <a:ext uri="{FF2B5EF4-FFF2-40B4-BE49-F238E27FC236}">
                <a16:creationId xmlns:a16="http://schemas.microsoft.com/office/drawing/2014/main" id="{99E73289-7CA4-D447-9F3B-0896B9F9B828}"/>
              </a:ext>
            </a:extLst>
          </p:cNvPr>
          <p:cNvSpPr>
            <a:spLocks noGrp="1"/>
          </p:cNvSpPr>
          <p:nvPr>
            <p:ph idx="1"/>
          </p:nvPr>
        </p:nvSpPr>
        <p:spPr/>
        <p:txBody>
          <a:bodyPr>
            <a:normAutofit/>
          </a:bodyPr>
          <a:lstStyle/>
          <a:p>
            <a:r>
              <a:rPr lang="en-US" sz="2400" dirty="0"/>
              <a:t>Prompt disposal of records whose retention period has ended</a:t>
            </a:r>
          </a:p>
          <a:p>
            <a:r>
              <a:rPr lang="en-US" sz="2400" dirty="0"/>
              <a:t>Storage of records which must be temporarily retained after they are no longer needed in current business</a:t>
            </a:r>
          </a:p>
          <a:p>
            <a:r>
              <a:rPr lang="en-US" sz="2400" dirty="0"/>
              <a:t>Preservation of records which are of long-term value</a:t>
            </a:r>
          </a:p>
        </p:txBody>
      </p:sp>
    </p:spTree>
    <p:extLst>
      <p:ext uri="{BB962C8B-B14F-4D97-AF65-F5344CB8AC3E}">
        <p14:creationId xmlns:p14="http://schemas.microsoft.com/office/powerpoint/2010/main" val="3272865989"/>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9DD722B-B1EC-3746-B532-A185F278CCFB}"/>
              </a:ext>
            </a:extLst>
          </p:cNvPr>
          <p:cNvSpPr>
            <a:spLocks noGrp="1"/>
          </p:cNvSpPr>
          <p:nvPr>
            <p:ph type="pic" idx="1"/>
          </p:nvPr>
        </p:nvSpPr>
        <p:spPr>
          <a:xfrm>
            <a:off x="677332" y="719276"/>
            <a:ext cx="8596668" cy="3845718"/>
          </a:xfrm>
        </p:spPr>
      </p:sp>
      <p:sp>
        <p:nvSpPr>
          <p:cNvPr id="4" name="Text Placeholder 3">
            <a:extLst>
              <a:ext uri="{FF2B5EF4-FFF2-40B4-BE49-F238E27FC236}">
                <a16:creationId xmlns:a16="http://schemas.microsoft.com/office/drawing/2014/main" id="{0AB3967A-B7A3-D54D-962C-FD7EBAD88AEA}"/>
              </a:ext>
            </a:extLst>
          </p:cNvPr>
          <p:cNvSpPr>
            <a:spLocks noGrp="1"/>
          </p:cNvSpPr>
          <p:nvPr>
            <p:ph type="body" sz="half" idx="2"/>
          </p:nvPr>
        </p:nvSpPr>
        <p:spPr>
          <a:xfrm>
            <a:off x="677332" y="5406896"/>
            <a:ext cx="8596667" cy="674024"/>
          </a:xfrm>
        </p:spPr>
        <p:txBody>
          <a:bodyPr/>
          <a:lstStyle/>
          <a:p>
            <a:endParaRPr lang="en-US" dirty="0"/>
          </a:p>
        </p:txBody>
      </p:sp>
      <p:pic>
        <p:nvPicPr>
          <p:cNvPr id="5" name="Picture 4">
            <a:extLst>
              <a:ext uri="{FF2B5EF4-FFF2-40B4-BE49-F238E27FC236}">
                <a16:creationId xmlns:a16="http://schemas.microsoft.com/office/drawing/2014/main" id="{DECCB9C1-53FC-3D40-AC21-E622215F2CC5}"/>
              </a:ext>
            </a:extLst>
          </p:cNvPr>
          <p:cNvPicPr>
            <a:picLocks noChangeAspect="1"/>
          </p:cNvPicPr>
          <p:nvPr/>
        </p:nvPicPr>
        <p:blipFill>
          <a:blip r:embed="rId2"/>
          <a:stretch>
            <a:fillRect/>
          </a:stretch>
        </p:blipFill>
        <p:spPr>
          <a:xfrm>
            <a:off x="2153653" y="751330"/>
            <a:ext cx="4737434" cy="3562257"/>
          </a:xfrm>
          <a:prstGeom prst="rect">
            <a:avLst/>
          </a:prstGeom>
        </p:spPr>
      </p:pic>
      <p:sp>
        <p:nvSpPr>
          <p:cNvPr id="6" name="Title 1">
            <a:extLst>
              <a:ext uri="{FF2B5EF4-FFF2-40B4-BE49-F238E27FC236}">
                <a16:creationId xmlns:a16="http://schemas.microsoft.com/office/drawing/2014/main" id="{D61CB380-EB02-DD41-AB13-2978A2CB8BFF}"/>
              </a:ext>
            </a:extLst>
          </p:cNvPr>
          <p:cNvSpPr>
            <a:spLocks noGrp="1"/>
          </p:cNvSpPr>
          <p:nvPr>
            <p:ph type="title"/>
          </p:nvPr>
        </p:nvSpPr>
        <p:spPr>
          <a:xfrm>
            <a:off x="919929" y="5563065"/>
            <a:ext cx="8596667" cy="566738"/>
          </a:xfrm>
        </p:spPr>
        <p:txBody>
          <a:bodyPr>
            <a:normAutofit/>
          </a:bodyPr>
          <a:lstStyle/>
          <a:p>
            <a:r>
              <a:rPr lang="en-US" sz="2800" dirty="0">
                <a:solidFill>
                  <a:schemeClr val="tx1"/>
                </a:solidFill>
              </a:rPr>
              <a:t>How do you handle your Record Retention ?</a:t>
            </a:r>
          </a:p>
        </p:txBody>
      </p:sp>
    </p:spTree>
    <p:extLst>
      <p:ext uri="{BB962C8B-B14F-4D97-AF65-F5344CB8AC3E}">
        <p14:creationId xmlns:p14="http://schemas.microsoft.com/office/powerpoint/2010/main" val="166628307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solidFill>
              </a:rPr>
              <a:t>Retention Issues To Consider</a:t>
            </a:r>
          </a:p>
        </p:txBody>
      </p:sp>
      <p:sp>
        <p:nvSpPr>
          <p:cNvPr id="3" name="Content Placeholder 2"/>
          <p:cNvSpPr>
            <a:spLocks noGrp="1"/>
          </p:cNvSpPr>
          <p:nvPr>
            <p:ph idx="1"/>
          </p:nvPr>
        </p:nvSpPr>
        <p:spPr/>
        <p:txBody>
          <a:bodyPr>
            <a:normAutofit/>
          </a:bodyPr>
          <a:lstStyle/>
          <a:p>
            <a:r>
              <a:rPr lang="en-US" sz="2600" dirty="0"/>
              <a:t>1) Time</a:t>
            </a:r>
          </a:p>
          <a:p>
            <a:r>
              <a:rPr lang="en-US" sz="2600" dirty="0"/>
              <a:t>2) Media</a:t>
            </a:r>
          </a:p>
          <a:p>
            <a:r>
              <a:rPr lang="en-US" sz="2600" dirty="0"/>
              <a:t>3) Storage</a:t>
            </a:r>
          </a:p>
          <a:p>
            <a:r>
              <a:rPr lang="en-US" sz="2600" dirty="0"/>
              <a:t>4) Vital Records</a:t>
            </a:r>
          </a:p>
          <a:p>
            <a:r>
              <a:rPr lang="en-US" sz="2600" dirty="0"/>
              <a:t>5) Budget</a:t>
            </a:r>
          </a:p>
        </p:txBody>
      </p:sp>
    </p:spTree>
    <p:extLst>
      <p:ext uri="{BB962C8B-B14F-4D97-AF65-F5344CB8AC3E}">
        <p14:creationId xmlns:p14="http://schemas.microsoft.com/office/powerpoint/2010/main" val="54892016"/>
      </p:ext>
    </p:extLst>
  </p:cSld>
  <p:clrMapOvr>
    <a:masterClrMapping/>
  </p:clrMapOvr>
  <p:transition spd="slow">
    <p:randomBar dir="vert"/>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rchives Document" ma:contentTypeID="0x010100B780B9765D18EC489F727F2F20C2F10800185CB8586FA8064ABCD6DCF8B59CCD79" ma:contentTypeVersion="23" ma:contentTypeDescription="Generic archives document" ma:contentTypeScope="" ma:versionID="994b05982a851b1ec66019abe1e98165">
  <xsd:schema xmlns:xsd="http://www.w3.org/2001/XMLSchema" xmlns:xs="http://www.w3.org/2001/XMLSchema" xmlns:p="http://schemas.microsoft.com/office/2006/metadata/properties" xmlns:ns2="93657dfc-095c-47d7-98dc-273907ae11ad" targetNamespace="http://schemas.microsoft.com/office/2006/metadata/properties" ma:root="true" ma:fieldsID="81bc25826cd3e43a8aeb0f624a7fd525" ns2:_="">
    <xsd:import namespace="93657dfc-095c-47d7-98dc-273907ae11ad"/>
    <xsd:element name="properties">
      <xsd:complexType>
        <xsd:sequence>
          <xsd:element name="documentManagement">
            <xsd:complexType>
              <xsd:all>
                <xsd:element ref="ns2:_dlc_DocId" minOccurs="0"/>
                <xsd:element ref="ns2:_dlc_DocIdUrl" minOccurs="0"/>
                <xsd:element ref="ns2:_dlc_DocIdPersistId" minOccurs="0"/>
                <xsd:element ref="ns2:OldFileID" minOccurs="0"/>
                <xsd:element ref="ns2:OldDocID" minOccurs="0"/>
                <xsd:element ref="ns2:ScanType" minOccurs="0"/>
                <xsd:element ref="ns2:DocAuthor" minOccurs="0"/>
                <xsd:element ref="ns2:DateTag" minOccurs="0"/>
                <xsd:element ref="ns2:DocDate" minOccurs="0"/>
                <xsd:element ref="ns2:DocYear" minOccurs="0"/>
                <xsd:element ref="ns2:Issue" minOccurs="0"/>
                <xsd:element ref="ns2:IssueNu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57dfc-095c-47d7-98dc-273907ae11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OldFileID" ma:index="11" nillable="true" ma:displayName="OldFileID" ma:hidden="true" ma:internalName="OldFileID" ma:readOnly="false">
      <xsd:simpleType>
        <xsd:restriction base="dms:Number"/>
      </xsd:simpleType>
    </xsd:element>
    <xsd:element name="OldDocID" ma:index="12" nillable="true" ma:displayName="OldDocID" ma:hidden="true" ma:internalName="OldDocID" ma:readOnly="false">
      <xsd:simpleType>
        <xsd:restriction base="dms:Number"/>
      </xsd:simpleType>
    </xsd:element>
    <xsd:element name="ScanType" ma:index="13" nillable="true" ma:displayName="Scan Type" ma:internalName="ScanType" ma:readOnly="false">
      <xsd:simpleType>
        <xsd:restriction base="dms:Choice">
          <xsd:enumeration value="B"/>
          <xsd:enumeration value="C"/>
          <xsd:enumeration value="G"/>
        </xsd:restriction>
      </xsd:simpleType>
    </xsd:element>
    <xsd:element name="DocAuthor" ma:index="14" nillable="true" ma:displayName="Author" ma:internalName="DocAuthor" ma:readOnly="false">
      <xsd:simpleType>
        <xsd:restriction base="dms:Text"/>
      </xsd:simpleType>
    </xsd:element>
    <xsd:element name="DateTag" ma:index="15" nillable="true" ma:displayName="Date Tag" ma:internalName="DateTag" ma:readOnly="false">
      <xsd:simpleType>
        <xsd:restriction base="dms:Text"/>
      </xsd:simpleType>
    </xsd:element>
    <xsd:element name="DocDate" ma:index="16" nillable="true" ma:displayName="Doc Date" ma:format="DateOnly" ma:internalName="DocDate" ma:readOnly="false">
      <xsd:simpleType>
        <xsd:restriction base="dms:DateTime"/>
      </xsd:simpleType>
    </xsd:element>
    <xsd:element name="DocYear" ma:index="17" nillable="true" ma:displayName="Doc Year" ma:internalName="DocYear" ma:readOnly="false">
      <xsd:simpleType>
        <xsd:restriction base="dms:Number"/>
      </xsd:simpleType>
    </xsd:element>
    <xsd:element name="Issue" ma:index="18" nillable="true" ma:displayName="Issue" ma:internalName="Issue" ma:readOnly="false">
      <xsd:simpleType>
        <xsd:restriction base="dms:Text"/>
      </xsd:simpleType>
    </xsd:element>
    <xsd:element name="IssueNum" ma:index="19" nillable="true" ma:displayName="IssueNum" ma:internalName="IssueNum" ma:readOnly="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OldDocID xmlns="93657dfc-095c-47d7-98dc-273907ae11ad" xsi:nil="true"/>
    <DateTag xmlns="93657dfc-095c-47d7-98dc-273907ae11ad" xsi:nil="true"/>
    <DocAuthor xmlns="93657dfc-095c-47d7-98dc-273907ae11ad">Roy Kline</DocAuthor>
    <DocYear xmlns="93657dfc-095c-47d7-98dc-273907ae11ad" xsi:nil="true"/>
    <ScanType xmlns="93657dfc-095c-47d7-98dc-273907ae11ad" xsi:nil="true"/>
    <DocDate xmlns="93657dfc-095c-47d7-98dc-273907ae11ad" xsi:nil="true"/>
    <Issue xmlns="93657dfc-095c-47d7-98dc-273907ae11ad" xsi:nil="true"/>
    <IssueNum xmlns="93657dfc-095c-47d7-98dc-273907ae11ad" xsi:nil="true"/>
    <OldFileID xmlns="93657dfc-095c-47d7-98dc-273907ae11ad" xsi:nil="true"/>
    <_dlc_DocId xmlns="93657dfc-095c-47d7-98dc-273907ae11ad">2SNEJPDDRKTW-22-713</_dlc_DocId>
    <_dlc_DocIdUrl xmlns="93657dfc-095c-47d7-98dc-273907ae11ad">
      <Url>https://documents.adventistarchives.org/_layouts/DocIdRedir.aspx?ID=2SNEJPDDRKTW-22-713</Url>
      <Description>2SNEJPDDRKTW-22-713</Description>
    </_dlc_DocIdUrl>
  </documentManagement>
</p:properties>
</file>

<file path=customXml/itemProps1.xml><?xml version="1.0" encoding="utf-8"?>
<ds:datastoreItem xmlns:ds="http://schemas.openxmlformats.org/officeDocument/2006/customXml" ds:itemID="{D7C44A65-9106-4A57-A05F-952C21842C52}"/>
</file>

<file path=customXml/itemProps2.xml><?xml version="1.0" encoding="utf-8"?>
<ds:datastoreItem xmlns:ds="http://schemas.openxmlformats.org/officeDocument/2006/customXml" ds:itemID="{06151ABB-F9F9-410A-884D-CE0B3BE7E6DB}"/>
</file>

<file path=customXml/itemProps3.xml><?xml version="1.0" encoding="utf-8"?>
<ds:datastoreItem xmlns:ds="http://schemas.openxmlformats.org/officeDocument/2006/customXml" ds:itemID="{C3558765-EFAA-4F15-B057-FD77E8273CC8}"/>
</file>

<file path=customXml/itemProps4.xml><?xml version="1.0" encoding="utf-8"?>
<ds:datastoreItem xmlns:ds="http://schemas.openxmlformats.org/officeDocument/2006/customXml" ds:itemID="{06CE82D1-E936-4EB6-961A-77485E3D4E94}"/>
</file>

<file path=docProps/app.xml><?xml version="1.0" encoding="utf-8"?>
<Properties xmlns="http://schemas.openxmlformats.org/officeDocument/2006/extended-properties" xmlns:vt="http://schemas.openxmlformats.org/officeDocument/2006/docPropsVTypes">
  <TotalTime>1554</TotalTime>
  <Words>2816</Words>
  <Application>Microsoft Macintosh PowerPoint</Application>
  <PresentationFormat>Widescreen</PresentationFormat>
  <Paragraphs>249</Paragraphs>
  <Slides>46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Trebuchet MS</vt:lpstr>
      <vt:lpstr>Wingdings</vt:lpstr>
      <vt:lpstr>Wingdings 3</vt:lpstr>
      <vt:lpstr>Facet</vt:lpstr>
      <vt:lpstr>Creating a Record Retention Schedule 5/2019</vt:lpstr>
      <vt:lpstr>Hopefully You’re Somewhat Familiar With a Record Retention Schedule </vt:lpstr>
      <vt:lpstr>What is a Record ?</vt:lpstr>
      <vt:lpstr>Characteristics of a Record</vt:lpstr>
      <vt:lpstr>Records Life Cycle</vt:lpstr>
      <vt:lpstr>What is a Record Retention Schedule?</vt:lpstr>
      <vt:lpstr>Record Retention Objectives</vt:lpstr>
      <vt:lpstr>How do you handle your Record Retention ?</vt:lpstr>
      <vt:lpstr>Retention Issues To Consider</vt:lpstr>
      <vt:lpstr>Retention Issues (1 of 5)</vt:lpstr>
      <vt:lpstr>Retention Issues (2 of 5)</vt:lpstr>
      <vt:lpstr>Retention Issues (3 of 5)</vt:lpstr>
      <vt:lpstr>Retention Issues (4 of 5)</vt:lpstr>
      <vt:lpstr>Retention Issues (5 of 5)</vt:lpstr>
      <vt:lpstr>How do you see Record Retention?</vt:lpstr>
      <vt:lpstr>Questions so far?</vt:lpstr>
      <vt:lpstr>Path to Creating a Retention Schedule</vt:lpstr>
      <vt:lpstr>Procedures for Creating a                                   Retention Schedule (1 of 2) </vt:lpstr>
      <vt:lpstr>Procedures for Creating a                                              Retention Schedule (2 of 2)</vt:lpstr>
      <vt:lpstr>Sample Retention Schedule Timetable</vt:lpstr>
      <vt:lpstr>You need a Retention Schedule regardless              of where you store your records</vt:lpstr>
      <vt:lpstr>Sample Records Inventory Form</vt:lpstr>
      <vt:lpstr>PowerPoint Presentation</vt:lpstr>
      <vt:lpstr>Record Retention Codes (1 of 2)</vt:lpstr>
      <vt:lpstr>Record Retention Codes (2 of 2)</vt:lpstr>
      <vt:lpstr>Strategic Factors, Issues and Considerations in Drafting and Implementing a Retention Schedule</vt:lpstr>
      <vt:lpstr>Concerns in Record Retention</vt:lpstr>
      <vt:lpstr>Data Gathering/Collection</vt:lpstr>
      <vt:lpstr>What Information is Needed?</vt:lpstr>
      <vt:lpstr>Structuring a Records Retention Schedule</vt:lpstr>
      <vt:lpstr>Questions so far?</vt:lpstr>
      <vt:lpstr>Factors to Consider in Determining Retention Periods</vt:lpstr>
      <vt:lpstr>Developing Record Series</vt:lpstr>
      <vt:lpstr>     What to Keep</vt:lpstr>
      <vt:lpstr>    What to Toss</vt:lpstr>
      <vt:lpstr>What to Archive</vt:lpstr>
      <vt:lpstr>Record Migration Path </vt:lpstr>
      <vt:lpstr>Make sure that your record retention system           works well for your organization</vt:lpstr>
      <vt:lpstr>Archives Web Site      www.adventistarchives.org</vt:lpstr>
      <vt:lpstr>Records Center Web Page</vt:lpstr>
      <vt:lpstr>Resources: Web Sites</vt:lpstr>
      <vt:lpstr>Resources: Web Sites</vt:lpstr>
      <vt:lpstr>Lessons Learned –  from a GC Record Retention Audit </vt:lpstr>
      <vt:lpstr>PowerPoint Presentation</vt:lpstr>
      <vt:lpstr>With records management and a retention schedule in place, your time in the office will be much more efficient</vt:lpstr>
      <vt:lpstr>Final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Record Retention Schedule 5/2019</dc:title>
  <dc:creator>Kline, Roy</dc:creator>
  <cp:lastModifiedBy>Kline, Roy</cp:lastModifiedBy>
  <cp:revision>18</cp:revision>
  <dcterms:created xsi:type="dcterms:W3CDTF">2019-05-20T17:38:23Z</dcterms:created>
  <dcterms:modified xsi:type="dcterms:W3CDTF">2019-05-22T12:14:04Z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0x010100B780B9765D18EC489F727F2F20C2F10800185CB8586FA8064ABCD6DCF8B59CCD79</vt:lpwstr>
  </property>
  <property fmtid="{D5CDD505-2E9C-101B-9397-08002B2CF9AE}" pid="3" name="_dlc_DocIdItemGuid">
    <vt:lpwstr>0140fd3e-d248-4c6b-8ced-4725ee6be10a</vt:lpwstr>
  </property>
</Properties>
</file>